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wdp" ContentType="image/vnd.ms-photo"/>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sldIdLst>
    <p:sldId id="256" r:id="rId2"/>
    <p:sldId id="258" r:id="rId3"/>
    <p:sldId id="260" r:id="rId4"/>
    <p:sldId id="261" r:id="rId5"/>
    <p:sldId id="265" r:id="rId6"/>
    <p:sldId id="262" r:id="rId7"/>
    <p:sldId id="266" r:id="rId8"/>
    <p:sldId id="268" r:id="rId9"/>
    <p:sldId id="269" r:id="rId1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6" autoAdjust="0"/>
    <p:restoredTop sz="94629" autoAdjust="0"/>
  </p:normalViewPr>
  <p:slideViewPr>
    <p:cSldViewPr>
      <p:cViewPr varScale="1">
        <p:scale>
          <a:sx n="106" d="100"/>
          <a:sy n="106" d="100"/>
        </p:scale>
        <p:origin x="-1032"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9" name="Titre 28"/>
          <p:cNvSpPr>
            <a:spLocks noGrp="1"/>
          </p:cNvSpPr>
          <p:nvPr>
            <p:ph type="ctrTitle"/>
          </p:nvPr>
        </p:nvSpPr>
        <p:spPr>
          <a:xfrm>
            <a:off x="381000" y="4853411"/>
            <a:ext cx="8458200" cy="1222375"/>
          </a:xfrm>
        </p:spPr>
        <p:txBody>
          <a:bodyPr anchor="t"/>
          <a:lstStyle/>
          <a:p>
            <a:r>
              <a:rPr kumimoji="0" lang="fr-FR" smtClean="0"/>
              <a:t>Modifiez le style du titre</a:t>
            </a:r>
            <a:endParaRPr kumimoji="0" lang="en-US"/>
          </a:p>
        </p:txBody>
      </p:sp>
      <p:sp>
        <p:nvSpPr>
          <p:cNvPr id="9" name="Sous-titr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
        <p:nvSpPr>
          <p:cNvPr id="16" name="Espace réservé de la date 15"/>
          <p:cNvSpPr>
            <a:spLocks noGrp="1"/>
          </p:cNvSpPr>
          <p:nvPr>
            <p:ph type="dt" sz="half" idx="10"/>
          </p:nvPr>
        </p:nvSpPr>
        <p:spPr/>
        <p:txBody>
          <a:bodyPr/>
          <a:lstStyle/>
          <a:p>
            <a:fld id="{8F299CFB-960B-4B7C-A6CE-07193108A7AB}" type="datetimeFigureOut">
              <a:rPr lang="fr-CH" smtClean="0"/>
              <a:t>27.08.2015</a:t>
            </a:fld>
            <a:endParaRPr lang="fr-CH" dirty="0"/>
          </a:p>
        </p:txBody>
      </p:sp>
      <p:sp>
        <p:nvSpPr>
          <p:cNvPr id="2" name="Espace réservé du pied de page 1"/>
          <p:cNvSpPr>
            <a:spLocks noGrp="1"/>
          </p:cNvSpPr>
          <p:nvPr>
            <p:ph type="ftr" sz="quarter" idx="11"/>
          </p:nvPr>
        </p:nvSpPr>
        <p:spPr/>
        <p:txBody>
          <a:bodyPr/>
          <a:lstStyle/>
          <a:p>
            <a:endParaRPr lang="fr-CH" dirty="0"/>
          </a:p>
        </p:txBody>
      </p:sp>
      <p:sp>
        <p:nvSpPr>
          <p:cNvPr id="15" name="Espace réservé du numéro de diapositive 14"/>
          <p:cNvSpPr>
            <a:spLocks noGrp="1"/>
          </p:cNvSpPr>
          <p:nvPr>
            <p:ph type="sldNum" sz="quarter" idx="12"/>
          </p:nvPr>
        </p:nvSpPr>
        <p:spPr>
          <a:xfrm>
            <a:off x="8229600" y="6473952"/>
            <a:ext cx="758952" cy="246888"/>
          </a:xfrm>
        </p:spPr>
        <p:txBody>
          <a:bodyPr/>
          <a:lstStyle/>
          <a:p>
            <a:fld id="{C684E1F8-4E41-480F-B681-15C723EA8885}" type="slidenum">
              <a:rPr lang="fr-CH" smtClean="0"/>
              <a:t>‹#›</a:t>
            </a:fld>
            <a:endParaRPr lang="fr-CH"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8F299CFB-960B-4B7C-A6CE-07193108A7AB}" type="datetimeFigureOut">
              <a:rPr lang="fr-CH" smtClean="0"/>
              <a:t>27.08.2015</a:t>
            </a:fld>
            <a:endParaRPr lang="fr-CH" dirty="0"/>
          </a:p>
        </p:txBody>
      </p:sp>
      <p:sp>
        <p:nvSpPr>
          <p:cNvPr id="5" name="Espace réservé du pied de page 4"/>
          <p:cNvSpPr>
            <a:spLocks noGrp="1"/>
          </p:cNvSpPr>
          <p:nvPr>
            <p:ph type="ftr" sz="quarter" idx="11"/>
          </p:nvPr>
        </p:nvSpPr>
        <p:spPr/>
        <p:txBody>
          <a:bodyPr/>
          <a:lstStyle/>
          <a:p>
            <a:endParaRPr lang="fr-CH" dirty="0"/>
          </a:p>
        </p:txBody>
      </p:sp>
      <p:sp>
        <p:nvSpPr>
          <p:cNvPr id="6" name="Espace réservé du numéro de diapositive 5"/>
          <p:cNvSpPr>
            <a:spLocks noGrp="1"/>
          </p:cNvSpPr>
          <p:nvPr>
            <p:ph type="sldNum" sz="quarter" idx="12"/>
          </p:nvPr>
        </p:nvSpPr>
        <p:spPr/>
        <p:txBody>
          <a:bodyPr/>
          <a:lstStyle/>
          <a:p>
            <a:fld id="{C684E1F8-4E41-480F-B681-15C723EA8885}" type="slidenum">
              <a:rPr lang="fr-CH" smtClean="0"/>
              <a:t>‹#›</a:t>
            </a:fld>
            <a:endParaRPr lang="fr-CH"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549276"/>
            <a:ext cx="1828800" cy="5851525"/>
          </a:xfrm>
        </p:spPr>
        <p:txBody>
          <a:bodyPr vert="eaVer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549276"/>
            <a:ext cx="6248400" cy="5851525"/>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8F299CFB-960B-4B7C-A6CE-07193108A7AB}" type="datetimeFigureOut">
              <a:rPr lang="fr-CH" smtClean="0"/>
              <a:t>27.08.2015</a:t>
            </a:fld>
            <a:endParaRPr lang="fr-CH" dirty="0"/>
          </a:p>
        </p:txBody>
      </p:sp>
      <p:sp>
        <p:nvSpPr>
          <p:cNvPr id="5" name="Espace réservé du pied de page 4"/>
          <p:cNvSpPr>
            <a:spLocks noGrp="1"/>
          </p:cNvSpPr>
          <p:nvPr>
            <p:ph type="ftr" sz="quarter" idx="11"/>
          </p:nvPr>
        </p:nvSpPr>
        <p:spPr/>
        <p:txBody>
          <a:bodyPr/>
          <a:lstStyle/>
          <a:p>
            <a:endParaRPr lang="fr-CH" dirty="0"/>
          </a:p>
        </p:txBody>
      </p:sp>
      <p:sp>
        <p:nvSpPr>
          <p:cNvPr id="6" name="Espace réservé du numéro de diapositive 5"/>
          <p:cNvSpPr>
            <a:spLocks noGrp="1"/>
          </p:cNvSpPr>
          <p:nvPr>
            <p:ph type="sldNum" sz="quarter" idx="12"/>
          </p:nvPr>
        </p:nvSpPr>
        <p:spPr/>
        <p:txBody>
          <a:bodyPr/>
          <a:lstStyle/>
          <a:p>
            <a:fld id="{C684E1F8-4E41-480F-B681-15C723EA8885}" type="slidenum">
              <a:rPr lang="fr-CH" smtClean="0"/>
              <a:t>‹#›</a:t>
            </a:fld>
            <a:endParaRPr lang="fr-CH"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2" name="Titre 21"/>
          <p:cNvSpPr>
            <a:spLocks noGrp="1"/>
          </p:cNvSpPr>
          <p:nvPr>
            <p:ph type="title"/>
          </p:nvPr>
        </p:nvSpPr>
        <p:spPr/>
        <p:txBody>
          <a:bodyPr/>
          <a:lstStyle/>
          <a:p>
            <a:r>
              <a:rPr kumimoji="0" lang="fr-FR" smtClean="0"/>
              <a:t>Modifiez le style du titre</a:t>
            </a:r>
            <a:endParaRPr kumimoji="0" lang="en-US"/>
          </a:p>
        </p:txBody>
      </p:sp>
      <p:sp>
        <p:nvSpPr>
          <p:cNvPr id="27" name="Espace réservé du contenu 26"/>
          <p:cNvSpPr>
            <a:spLocks noGrp="1"/>
          </p:cNvSpPr>
          <p:nvPr>
            <p:ph idx="1"/>
          </p:nvPr>
        </p:nvSpPr>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space réservé de la date 24"/>
          <p:cNvSpPr>
            <a:spLocks noGrp="1"/>
          </p:cNvSpPr>
          <p:nvPr>
            <p:ph type="dt" sz="half" idx="10"/>
          </p:nvPr>
        </p:nvSpPr>
        <p:spPr/>
        <p:txBody>
          <a:bodyPr/>
          <a:lstStyle/>
          <a:p>
            <a:fld id="{8F299CFB-960B-4B7C-A6CE-07193108A7AB}" type="datetimeFigureOut">
              <a:rPr lang="fr-CH" smtClean="0"/>
              <a:t>27.08.2015</a:t>
            </a:fld>
            <a:endParaRPr lang="fr-CH" dirty="0"/>
          </a:p>
        </p:txBody>
      </p:sp>
      <p:sp>
        <p:nvSpPr>
          <p:cNvPr id="19" name="Espace réservé du pied de page 18"/>
          <p:cNvSpPr>
            <a:spLocks noGrp="1"/>
          </p:cNvSpPr>
          <p:nvPr>
            <p:ph type="ftr" sz="quarter" idx="11"/>
          </p:nvPr>
        </p:nvSpPr>
        <p:spPr>
          <a:xfrm>
            <a:off x="3581400" y="76200"/>
            <a:ext cx="2895600" cy="288925"/>
          </a:xfrm>
        </p:spPr>
        <p:txBody>
          <a:bodyPr/>
          <a:lstStyle/>
          <a:p>
            <a:endParaRPr lang="fr-CH" dirty="0"/>
          </a:p>
        </p:txBody>
      </p:sp>
      <p:sp>
        <p:nvSpPr>
          <p:cNvPr id="16" name="Espace réservé du numéro de diapositive 15"/>
          <p:cNvSpPr>
            <a:spLocks noGrp="1"/>
          </p:cNvSpPr>
          <p:nvPr>
            <p:ph type="sldNum" sz="quarter" idx="12"/>
          </p:nvPr>
        </p:nvSpPr>
        <p:spPr>
          <a:xfrm>
            <a:off x="8229600" y="6473952"/>
            <a:ext cx="758952" cy="246888"/>
          </a:xfrm>
        </p:spPr>
        <p:txBody>
          <a:bodyPr/>
          <a:lstStyle/>
          <a:p>
            <a:fld id="{C684E1F8-4E41-480F-B681-15C723EA8885}" type="slidenum">
              <a:rPr lang="fr-CH" smtClean="0"/>
              <a:t>‹#›</a:t>
            </a:fld>
            <a:endParaRPr lang="fr-CH"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2"/>
      </p:bgRef>
    </p:bg>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6" name="Espace réservé du texte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19" name="Espace réservé de la date 18"/>
          <p:cNvSpPr>
            <a:spLocks noGrp="1"/>
          </p:cNvSpPr>
          <p:nvPr>
            <p:ph type="dt" sz="half" idx="10"/>
          </p:nvPr>
        </p:nvSpPr>
        <p:spPr/>
        <p:txBody>
          <a:bodyPr/>
          <a:lstStyle/>
          <a:p>
            <a:fld id="{8F299CFB-960B-4B7C-A6CE-07193108A7AB}" type="datetimeFigureOut">
              <a:rPr lang="fr-CH" smtClean="0"/>
              <a:t>27.08.2015</a:t>
            </a:fld>
            <a:endParaRPr lang="fr-CH" dirty="0"/>
          </a:p>
        </p:txBody>
      </p:sp>
      <p:sp>
        <p:nvSpPr>
          <p:cNvPr id="11" name="Espace réservé du pied de page 10"/>
          <p:cNvSpPr>
            <a:spLocks noGrp="1"/>
          </p:cNvSpPr>
          <p:nvPr>
            <p:ph type="ftr" sz="quarter" idx="11"/>
          </p:nvPr>
        </p:nvSpPr>
        <p:spPr/>
        <p:txBody>
          <a:bodyPr/>
          <a:lstStyle/>
          <a:p>
            <a:endParaRPr lang="fr-CH" dirty="0"/>
          </a:p>
        </p:txBody>
      </p:sp>
      <p:sp>
        <p:nvSpPr>
          <p:cNvPr id="16" name="Espace réservé du numéro de diapositive 15"/>
          <p:cNvSpPr>
            <a:spLocks noGrp="1"/>
          </p:cNvSpPr>
          <p:nvPr>
            <p:ph type="sldNum" sz="quarter" idx="12"/>
          </p:nvPr>
        </p:nvSpPr>
        <p:spPr/>
        <p:txBody>
          <a:bodyPr/>
          <a:lstStyle/>
          <a:p>
            <a:fld id="{C684E1F8-4E41-480F-B681-15C723EA8885}" type="slidenum">
              <a:rPr lang="fr-CH" smtClean="0"/>
              <a:t>‹#›</a:t>
            </a:fld>
            <a:endParaRPr lang="fr-CH" dirty="0"/>
          </a:p>
        </p:txBody>
      </p:sp>
      <p:sp>
        <p:nvSpPr>
          <p:cNvPr id="8" name="Titre 7"/>
          <p:cNvSpPr>
            <a:spLocks noGrp="1"/>
          </p:cNvSpPr>
          <p:nvPr>
            <p:ph type="title"/>
          </p:nvPr>
        </p:nvSpPr>
        <p:spPr>
          <a:xfrm>
            <a:off x="180475" y="2947085"/>
            <a:ext cx="8686800" cy="1184825"/>
          </a:xfrm>
        </p:spPr>
        <p:txBody>
          <a:bodyPr rtlCol="0" anchor="t"/>
          <a:lstStyle>
            <a:lvl1pPr algn="r">
              <a:defRPr/>
            </a:lvl1pPr>
          </a:lstStyle>
          <a:p>
            <a:r>
              <a:rPr kumimoji="0" lang="fr-FR" smtClean="0"/>
              <a:t>Modifiez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0" name="Titre 19"/>
          <p:cNvSpPr>
            <a:spLocks noGrp="1"/>
          </p:cNvSpPr>
          <p:nvPr>
            <p:ph type="title"/>
          </p:nvPr>
        </p:nvSpPr>
        <p:spPr>
          <a:xfrm>
            <a:off x="301752" y="457200"/>
            <a:ext cx="8686800" cy="841248"/>
          </a:xfrm>
        </p:spPr>
        <p:txBody>
          <a:bodyPr/>
          <a:lstStyle/>
          <a:p>
            <a:r>
              <a:rPr kumimoji="0" lang="fr-FR" smtClean="0"/>
              <a:t>Modifiez le style du titre</a:t>
            </a:r>
            <a:endParaRPr kumimoji="0" lang="en-US"/>
          </a:p>
        </p:txBody>
      </p:sp>
      <p:sp>
        <p:nvSpPr>
          <p:cNvPr id="14" name="Espace réservé du contenu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0"/>
          </p:nvPr>
        </p:nvSpPr>
        <p:spPr/>
        <p:txBody>
          <a:bodyPr/>
          <a:lstStyle/>
          <a:p>
            <a:fld id="{8F299CFB-960B-4B7C-A6CE-07193108A7AB}" type="datetimeFigureOut">
              <a:rPr lang="fr-CH" smtClean="0"/>
              <a:t>27.08.2015</a:t>
            </a:fld>
            <a:endParaRPr lang="fr-CH" dirty="0"/>
          </a:p>
        </p:txBody>
      </p:sp>
      <p:sp>
        <p:nvSpPr>
          <p:cNvPr id="10" name="Espace réservé du pied de page 9"/>
          <p:cNvSpPr>
            <a:spLocks noGrp="1"/>
          </p:cNvSpPr>
          <p:nvPr>
            <p:ph type="ftr" sz="quarter" idx="11"/>
          </p:nvPr>
        </p:nvSpPr>
        <p:spPr/>
        <p:txBody>
          <a:bodyPr/>
          <a:lstStyle/>
          <a:p>
            <a:endParaRPr lang="fr-CH" dirty="0"/>
          </a:p>
        </p:txBody>
      </p:sp>
      <p:sp>
        <p:nvSpPr>
          <p:cNvPr id="31" name="Espace réservé du numéro de diapositive 30"/>
          <p:cNvSpPr>
            <a:spLocks noGrp="1"/>
          </p:cNvSpPr>
          <p:nvPr>
            <p:ph type="sldNum" sz="quarter" idx="12"/>
          </p:nvPr>
        </p:nvSpPr>
        <p:spPr/>
        <p:txBody>
          <a:bodyPr/>
          <a:lstStyle/>
          <a:p>
            <a:fld id="{C684E1F8-4E41-480F-B681-15C723EA8885}" type="slidenum">
              <a:rPr lang="fr-CH" smtClean="0"/>
              <a:t>‹#›</a:t>
            </a:fld>
            <a:endParaRPr lang="fr-CH"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9" name="Titre 28"/>
          <p:cNvSpPr>
            <a:spLocks noGrp="1"/>
          </p:cNvSpPr>
          <p:nvPr>
            <p:ph type="title"/>
          </p:nvPr>
        </p:nvSpPr>
        <p:spPr>
          <a:xfrm>
            <a:off x="304800" y="5410200"/>
            <a:ext cx="8610600" cy="882650"/>
          </a:xfrm>
        </p:spPr>
        <p:txBody>
          <a:bodyPr anchor="ctr"/>
          <a:lstStyle>
            <a:lvl1pPr>
              <a:defRPr/>
            </a:lvl1pPr>
          </a:lstStyle>
          <a:p>
            <a:r>
              <a:rPr kumimoji="0" lang="fr-FR" smtClean="0"/>
              <a:t>Modifiez le style du titre</a:t>
            </a:r>
            <a:endParaRPr kumimoji="0" lang="en-US"/>
          </a:p>
        </p:txBody>
      </p:sp>
      <p:sp>
        <p:nvSpPr>
          <p:cNvPr id="13" name="Espace réservé du texte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25" name="Espace réservé du texte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4" name="Espace réservé du contenu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8" name="Espace réservé du contenu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0" name="Espace réservé de la date 9"/>
          <p:cNvSpPr>
            <a:spLocks noGrp="1"/>
          </p:cNvSpPr>
          <p:nvPr>
            <p:ph type="dt" sz="half" idx="10"/>
          </p:nvPr>
        </p:nvSpPr>
        <p:spPr/>
        <p:txBody>
          <a:bodyPr/>
          <a:lstStyle/>
          <a:p>
            <a:fld id="{8F299CFB-960B-4B7C-A6CE-07193108A7AB}" type="datetimeFigureOut">
              <a:rPr lang="fr-CH" smtClean="0"/>
              <a:t>27.08.2015</a:t>
            </a:fld>
            <a:endParaRPr lang="fr-CH" dirty="0"/>
          </a:p>
        </p:txBody>
      </p:sp>
      <p:sp>
        <p:nvSpPr>
          <p:cNvPr id="6" name="Espace réservé du pied de page 5"/>
          <p:cNvSpPr>
            <a:spLocks noGrp="1"/>
          </p:cNvSpPr>
          <p:nvPr>
            <p:ph type="ftr" sz="quarter" idx="11"/>
          </p:nvPr>
        </p:nvSpPr>
        <p:spPr/>
        <p:txBody>
          <a:bodyPr/>
          <a:lstStyle/>
          <a:p>
            <a:endParaRPr lang="fr-CH" dirty="0"/>
          </a:p>
        </p:txBody>
      </p:sp>
      <p:sp>
        <p:nvSpPr>
          <p:cNvPr id="7" name="Espace réservé du numéro de diapositive 6"/>
          <p:cNvSpPr>
            <a:spLocks noGrp="1"/>
          </p:cNvSpPr>
          <p:nvPr>
            <p:ph type="sldNum" sz="quarter" idx="12"/>
          </p:nvPr>
        </p:nvSpPr>
        <p:spPr>
          <a:xfrm>
            <a:off x="8229600" y="6477000"/>
            <a:ext cx="762000" cy="246888"/>
          </a:xfrm>
        </p:spPr>
        <p:txBody>
          <a:bodyPr/>
          <a:lstStyle/>
          <a:p>
            <a:fld id="{C684E1F8-4E41-480F-B681-15C723EA8885}" type="slidenum">
              <a:rPr lang="fr-CH" smtClean="0"/>
              <a:t>‹#›</a:t>
            </a:fld>
            <a:endParaRPr lang="fr-CH" dirty="0"/>
          </a:p>
        </p:txBody>
      </p:sp>
      <p:sp>
        <p:nvSpPr>
          <p:cNvPr id="11" name="Connecteur droit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0" name="Titre 29"/>
          <p:cNvSpPr>
            <a:spLocks noGrp="1"/>
          </p:cNvSpPr>
          <p:nvPr>
            <p:ph type="title"/>
          </p:nvPr>
        </p:nvSpPr>
        <p:spPr>
          <a:xfrm>
            <a:off x="301752" y="457200"/>
            <a:ext cx="8686800" cy="841248"/>
          </a:xfrm>
        </p:spPr>
        <p:txBody>
          <a:bodyPr/>
          <a:lstStyle/>
          <a:p>
            <a:r>
              <a:rPr kumimoji="0" lang="fr-FR" smtClean="0"/>
              <a:t>Modifiez le style du titre</a:t>
            </a:r>
            <a:endParaRPr kumimoji="0" lang="en-US"/>
          </a:p>
        </p:txBody>
      </p:sp>
      <p:sp>
        <p:nvSpPr>
          <p:cNvPr id="12" name="Espace réservé de la date 11"/>
          <p:cNvSpPr>
            <a:spLocks noGrp="1"/>
          </p:cNvSpPr>
          <p:nvPr>
            <p:ph type="dt" sz="half" idx="10"/>
          </p:nvPr>
        </p:nvSpPr>
        <p:spPr/>
        <p:txBody>
          <a:bodyPr/>
          <a:lstStyle/>
          <a:p>
            <a:fld id="{8F299CFB-960B-4B7C-A6CE-07193108A7AB}" type="datetimeFigureOut">
              <a:rPr lang="fr-CH" smtClean="0"/>
              <a:t>27.08.2015</a:t>
            </a:fld>
            <a:endParaRPr lang="fr-CH" dirty="0"/>
          </a:p>
        </p:txBody>
      </p:sp>
      <p:sp>
        <p:nvSpPr>
          <p:cNvPr id="21" name="Espace réservé du pied de page 20"/>
          <p:cNvSpPr>
            <a:spLocks noGrp="1"/>
          </p:cNvSpPr>
          <p:nvPr>
            <p:ph type="ftr" sz="quarter" idx="11"/>
          </p:nvPr>
        </p:nvSpPr>
        <p:spPr/>
        <p:txBody>
          <a:bodyPr/>
          <a:lstStyle/>
          <a:p>
            <a:endParaRPr lang="fr-CH" dirty="0"/>
          </a:p>
        </p:txBody>
      </p:sp>
      <p:sp>
        <p:nvSpPr>
          <p:cNvPr id="6" name="Espace réservé du numéro de diapositive 5"/>
          <p:cNvSpPr>
            <a:spLocks noGrp="1"/>
          </p:cNvSpPr>
          <p:nvPr>
            <p:ph type="sldNum" sz="quarter" idx="12"/>
          </p:nvPr>
        </p:nvSpPr>
        <p:spPr/>
        <p:txBody>
          <a:bodyPr/>
          <a:lstStyle/>
          <a:p>
            <a:fld id="{C684E1F8-4E41-480F-B681-15C723EA8885}" type="slidenum">
              <a:rPr lang="fr-CH" smtClean="0"/>
              <a:t>‹#›</a:t>
            </a:fld>
            <a:endParaRPr lang="fr-CH"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8F299CFB-960B-4B7C-A6CE-07193108A7AB}" type="datetimeFigureOut">
              <a:rPr lang="fr-CH" smtClean="0"/>
              <a:t>27.08.2015</a:t>
            </a:fld>
            <a:endParaRPr lang="fr-CH" dirty="0"/>
          </a:p>
        </p:txBody>
      </p:sp>
      <p:sp>
        <p:nvSpPr>
          <p:cNvPr id="24" name="Espace réservé du pied de page 23"/>
          <p:cNvSpPr>
            <a:spLocks noGrp="1"/>
          </p:cNvSpPr>
          <p:nvPr>
            <p:ph type="ftr" sz="quarter" idx="11"/>
          </p:nvPr>
        </p:nvSpPr>
        <p:spPr/>
        <p:txBody>
          <a:bodyPr/>
          <a:lstStyle/>
          <a:p>
            <a:endParaRPr lang="fr-CH" dirty="0"/>
          </a:p>
        </p:txBody>
      </p:sp>
      <p:sp>
        <p:nvSpPr>
          <p:cNvPr id="7" name="Espace réservé du numéro de diapositive 6"/>
          <p:cNvSpPr>
            <a:spLocks noGrp="1"/>
          </p:cNvSpPr>
          <p:nvPr>
            <p:ph type="sldNum" sz="quarter" idx="12"/>
          </p:nvPr>
        </p:nvSpPr>
        <p:spPr/>
        <p:txBody>
          <a:bodyPr/>
          <a:lstStyle/>
          <a:p>
            <a:fld id="{C684E1F8-4E41-480F-B681-15C723EA8885}" type="slidenum">
              <a:rPr lang="fr-CH" smtClean="0"/>
              <a:t>‹#›</a:t>
            </a:fld>
            <a:endParaRPr lang="fr-CH"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Connecteur droit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Titre 11"/>
          <p:cNvSpPr>
            <a:spLocks noGrp="1"/>
          </p:cNvSpPr>
          <p:nvPr>
            <p:ph type="title"/>
          </p:nvPr>
        </p:nvSpPr>
        <p:spPr>
          <a:xfrm>
            <a:off x="457200" y="5486400"/>
            <a:ext cx="8458200" cy="520700"/>
          </a:xfrm>
        </p:spPr>
        <p:txBody>
          <a:bodyPr anchor="ctr"/>
          <a:lstStyle>
            <a:lvl1pPr algn="l">
              <a:buNone/>
              <a:defRPr sz="2000" b="1"/>
            </a:lvl1pPr>
          </a:lstStyle>
          <a:p>
            <a:r>
              <a:rPr kumimoji="0" lang="fr-FR" smtClean="0"/>
              <a:t>Modifiez le style du titre</a:t>
            </a:r>
            <a:endParaRPr kumimoji="0" lang="en-US"/>
          </a:p>
        </p:txBody>
      </p:sp>
      <p:sp>
        <p:nvSpPr>
          <p:cNvPr id="26" name="Espace réservé du texte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Modifiez les styles du texte du masque</a:t>
            </a:r>
          </a:p>
        </p:txBody>
      </p:sp>
      <p:sp>
        <p:nvSpPr>
          <p:cNvPr id="14" name="Espace réservé du contenu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space réservé de la date 24"/>
          <p:cNvSpPr>
            <a:spLocks noGrp="1"/>
          </p:cNvSpPr>
          <p:nvPr>
            <p:ph type="dt" sz="half" idx="10"/>
          </p:nvPr>
        </p:nvSpPr>
        <p:spPr/>
        <p:txBody>
          <a:bodyPr/>
          <a:lstStyle/>
          <a:p>
            <a:fld id="{8F299CFB-960B-4B7C-A6CE-07193108A7AB}" type="datetimeFigureOut">
              <a:rPr lang="fr-CH" smtClean="0"/>
              <a:t>27.08.2015</a:t>
            </a:fld>
            <a:endParaRPr lang="fr-CH" dirty="0"/>
          </a:p>
        </p:txBody>
      </p:sp>
      <p:sp>
        <p:nvSpPr>
          <p:cNvPr id="29" name="Espace réservé du pied de page 28"/>
          <p:cNvSpPr>
            <a:spLocks noGrp="1"/>
          </p:cNvSpPr>
          <p:nvPr>
            <p:ph type="ftr" sz="quarter" idx="11"/>
          </p:nvPr>
        </p:nvSpPr>
        <p:spPr/>
        <p:txBody>
          <a:bodyPr/>
          <a:lstStyle/>
          <a:p>
            <a:endParaRPr lang="fr-CH" dirty="0"/>
          </a:p>
        </p:txBody>
      </p:sp>
      <p:sp>
        <p:nvSpPr>
          <p:cNvPr id="7" name="Espace réservé du numéro de diapositive 6"/>
          <p:cNvSpPr>
            <a:spLocks noGrp="1"/>
          </p:cNvSpPr>
          <p:nvPr>
            <p:ph type="sldNum" sz="quarter" idx="12"/>
          </p:nvPr>
        </p:nvSpPr>
        <p:spPr/>
        <p:txBody>
          <a:bodyPr/>
          <a:lstStyle/>
          <a:p>
            <a:fld id="{C684E1F8-4E41-480F-B681-15C723EA8885}" type="slidenum">
              <a:rPr lang="fr-CH" smtClean="0"/>
              <a:t>‹#›</a:t>
            </a:fld>
            <a:endParaRPr lang="fr-CH"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3" name="Espace réservé pour une image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fr-FR" dirty="0" smtClean="0"/>
              <a:t>Cliquez sur l'icône pour ajouter une image</a:t>
            </a:r>
            <a:endParaRPr kumimoji="0" lang="en-US" dirty="0"/>
          </a:p>
        </p:txBody>
      </p:sp>
      <p:sp>
        <p:nvSpPr>
          <p:cNvPr id="7" name="Espace réservé de la date 6"/>
          <p:cNvSpPr>
            <a:spLocks noGrp="1"/>
          </p:cNvSpPr>
          <p:nvPr>
            <p:ph type="dt" sz="half" idx="10"/>
          </p:nvPr>
        </p:nvSpPr>
        <p:spPr/>
        <p:txBody>
          <a:bodyPr/>
          <a:lstStyle/>
          <a:p>
            <a:fld id="{8F299CFB-960B-4B7C-A6CE-07193108A7AB}" type="datetimeFigureOut">
              <a:rPr lang="fr-CH" smtClean="0"/>
              <a:t>27.08.2015</a:t>
            </a:fld>
            <a:endParaRPr lang="fr-CH" dirty="0"/>
          </a:p>
        </p:txBody>
      </p:sp>
      <p:sp>
        <p:nvSpPr>
          <p:cNvPr id="5" name="Espace réservé du pied de page 4"/>
          <p:cNvSpPr>
            <a:spLocks noGrp="1"/>
          </p:cNvSpPr>
          <p:nvPr>
            <p:ph type="ftr" sz="quarter" idx="11"/>
          </p:nvPr>
        </p:nvSpPr>
        <p:spPr/>
        <p:txBody>
          <a:bodyPr/>
          <a:lstStyle/>
          <a:p>
            <a:endParaRPr lang="fr-CH" dirty="0"/>
          </a:p>
        </p:txBody>
      </p:sp>
      <p:sp>
        <p:nvSpPr>
          <p:cNvPr id="31" name="Espace réservé du numéro de diapositive 30"/>
          <p:cNvSpPr>
            <a:spLocks noGrp="1"/>
          </p:cNvSpPr>
          <p:nvPr>
            <p:ph type="sldNum" sz="quarter" idx="12"/>
          </p:nvPr>
        </p:nvSpPr>
        <p:spPr/>
        <p:txBody>
          <a:bodyPr/>
          <a:lstStyle/>
          <a:p>
            <a:fld id="{C684E1F8-4E41-480F-B681-15C723EA8885}" type="slidenum">
              <a:rPr lang="fr-CH" smtClean="0"/>
              <a:t>‹#›</a:t>
            </a:fld>
            <a:endParaRPr lang="fr-CH" dirty="0"/>
          </a:p>
        </p:txBody>
      </p:sp>
      <p:sp>
        <p:nvSpPr>
          <p:cNvPr id="17" name="Titre 16"/>
          <p:cNvSpPr>
            <a:spLocks noGrp="1"/>
          </p:cNvSpPr>
          <p:nvPr>
            <p:ph type="title"/>
          </p:nvPr>
        </p:nvSpPr>
        <p:spPr>
          <a:xfrm>
            <a:off x="381000" y="4993760"/>
            <a:ext cx="5867400" cy="522288"/>
          </a:xfrm>
        </p:spPr>
        <p:txBody>
          <a:bodyPr anchor="ctr"/>
          <a:lstStyle>
            <a:lvl1pPr algn="l">
              <a:buNone/>
              <a:defRPr sz="2000" b="1"/>
            </a:lvl1pPr>
          </a:lstStyle>
          <a:p>
            <a:r>
              <a:rPr kumimoji="0" lang="fr-FR" smtClean="0"/>
              <a:t>Modifiez le style du titre</a:t>
            </a:r>
            <a:endParaRPr kumimoji="0" lang="en-US"/>
          </a:p>
        </p:txBody>
      </p:sp>
      <p:sp>
        <p:nvSpPr>
          <p:cNvPr id="26" name="Espace réservé du texte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8" name="Espace réservé du texte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1" name="Espace réservé de la date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8F299CFB-960B-4B7C-A6CE-07193108A7AB}" type="datetimeFigureOut">
              <a:rPr lang="fr-CH" smtClean="0"/>
              <a:t>27.08.2015</a:t>
            </a:fld>
            <a:endParaRPr lang="fr-CH" dirty="0"/>
          </a:p>
        </p:txBody>
      </p:sp>
      <p:sp>
        <p:nvSpPr>
          <p:cNvPr id="28" name="Espace réservé du pied de page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fr-CH" dirty="0"/>
          </a:p>
        </p:txBody>
      </p:sp>
      <p:sp>
        <p:nvSpPr>
          <p:cNvPr id="5" name="Espace réservé du numéro de diapositive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C684E1F8-4E41-480F-B681-15C723EA8885}" type="slidenum">
              <a:rPr lang="fr-CH" smtClean="0"/>
              <a:t>‹#›</a:t>
            </a:fld>
            <a:endParaRPr lang="fr-CH" dirty="0"/>
          </a:p>
        </p:txBody>
      </p:sp>
      <p:sp>
        <p:nvSpPr>
          <p:cNvPr id="10" name="Espace réservé du titre 9"/>
          <p:cNvSpPr>
            <a:spLocks noGrp="1"/>
          </p:cNvSpPr>
          <p:nvPr>
            <p:ph type="title"/>
          </p:nvPr>
        </p:nvSpPr>
        <p:spPr>
          <a:xfrm>
            <a:off x="304800" y="457200"/>
            <a:ext cx="8686800" cy="838200"/>
          </a:xfrm>
          <a:prstGeom prst="rect">
            <a:avLst/>
          </a:prstGeom>
        </p:spPr>
        <p:txBody>
          <a:bodyPr vert="horz" anchor="ctr">
            <a:normAutofit/>
          </a:bodyPr>
          <a:lstStyle/>
          <a:p>
            <a:r>
              <a:rPr kumimoji="0" lang="fr-FR" smtClean="0"/>
              <a:t>Modifiez le style du titre</a:t>
            </a:r>
            <a:endParaRPr kumimoji="0" lang="en-US"/>
          </a:p>
        </p:txBody>
      </p:sp>
      <p:sp>
        <p:nvSpPr>
          <p:cNvPr id="9" name="Connecteur droit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Connecteur droit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hyperlink" Target="mailto:theler@netplus.ch"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34622" y="332656"/>
            <a:ext cx="8458200" cy="1222375"/>
          </a:xfrm>
        </p:spPr>
        <p:txBody>
          <a:bodyPr>
            <a:normAutofit/>
          </a:bodyPr>
          <a:lstStyle/>
          <a:p>
            <a:pPr algn="ctr"/>
            <a:r>
              <a:rPr lang="fr-CH" sz="4000" b="1" dirty="0" smtClean="0">
                <a:solidFill>
                  <a:schemeClr val="bg2">
                    <a:lumMod val="50000"/>
                  </a:schemeClr>
                </a:solidFill>
                <a:latin typeface="Berlin Sans FB Demi" panose="020E0802020502020306" pitchFamily="34" charset="0"/>
              </a:rPr>
              <a:t>PROJET  POUR  LES  CADRES  avvf </a:t>
            </a:r>
            <a:endParaRPr lang="fr-CH" sz="4000" b="1" dirty="0">
              <a:solidFill>
                <a:schemeClr val="bg2">
                  <a:lumMod val="50000"/>
                </a:schemeClr>
              </a:solidFill>
              <a:latin typeface="Berlin Sans FB Demi" panose="020E0802020502020306" pitchFamily="34" charset="0"/>
            </a:endParaRPr>
          </a:p>
        </p:txBody>
      </p:sp>
      <p:sp>
        <p:nvSpPr>
          <p:cNvPr id="3" name="Sous-titre 2"/>
          <p:cNvSpPr>
            <a:spLocks noGrp="1"/>
          </p:cNvSpPr>
          <p:nvPr>
            <p:ph type="subTitle" idx="1"/>
          </p:nvPr>
        </p:nvSpPr>
        <p:spPr>
          <a:xfrm>
            <a:off x="67462" y="4869160"/>
            <a:ext cx="9144000" cy="914400"/>
          </a:xfrm>
        </p:spPr>
        <p:txBody>
          <a:bodyPr>
            <a:noAutofit/>
          </a:bodyPr>
          <a:lstStyle/>
          <a:p>
            <a:pPr algn="ctr">
              <a:spcBef>
                <a:spcPct val="0"/>
              </a:spcBef>
            </a:pPr>
            <a:r>
              <a:rPr lang="fr-CH" sz="2000" b="1" cap="all" dirty="0">
                <a:solidFill>
                  <a:schemeClr val="bg2">
                    <a:lumMod val="50000"/>
                  </a:schemeClr>
                </a:solidFill>
                <a:effectLst>
                  <a:reflection blurRad="12700" stA="48000" endA="300" endPos="55000" dir="5400000" sy="-90000" algn="bl" rotWithShape="0"/>
                </a:effectLst>
                <a:latin typeface="Comic Sans MS" panose="030F0702030302020204" pitchFamily="66" charset="0"/>
                <a:ea typeface="+mj-ea"/>
                <a:cs typeface="+mj-cs"/>
              </a:rPr>
              <a:t>Par le groupe de travail nommé à l’AG AVVF de 2014</a:t>
            </a:r>
          </a:p>
        </p:txBody>
      </p:sp>
      <p:pic>
        <p:nvPicPr>
          <p:cNvPr id="1028" name="Picture 4" descr="http://www.avvf.ch/images/avvf/jeunesse/avvf_048.jpg"/>
          <p:cNvPicPr>
            <a:picLocks noChangeAspect="1" noChangeArrowheads="1"/>
          </p:cNvPicPr>
          <p:nvPr/>
        </p:nvPicPr>
        <p:blipFill rotWithShape="1">
          <a:blip r:embed="rId2">
            <a:extLst>
              <a:ext uri="{BEBA8EAE-BF5A-486C-A8C5-ECC9F3942E4B}">
                <a14:imgProps xmlns:a14="http://schemas.microsoft.com/office/drawing/2010/main">
                  <a14:imgLayer r:embed="rId3">
                    <a14:imgEffect>
                      <a14:artisticCrisscrossEtching/>
                    </a14:imgEffect>
                  </a14:imgLayer>
                </a14:imgProps>
              </a:ext>
              <a:ext uri="{28A0092B-C50C-407E-A947-70E740481C1C}">
                <a14:useLocalDpi xmlns:a14="http://schemas.microsoft.com/office/drawing/2010/main" val="0"/>
              </a:ext>
            </a:extLst>
          </a:blip>
          <a:srcRect l="3435" t="19074" r="1600" b="27593"/>
          <a:stretch/>
        </p:blipFill>
        <p:spPr bwMode="auto">
          <a:xfrm>
            <a:off x="971599" y="1628800"/>
            <a:ext cx="7335727" cy="3096344"/>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034106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H" dirty="0" smtClean="0">
                <a:solidFill>
                  <a:schemeClr val="bg2">
                    <a:lumMod val="50000"/>
                  </a:schemeClr>
                </a:solidFill>
              </a:rPr>
              <a:t>Historique</a:t>
            </a:r>
            <a:endParaRPr lang="fr-CH" dirty="0">
              <a:solidFill>
                <a:schemeClr val="bg2">
                  <a:lumMod val="50000"/>
                </a:schemeClr>
              </a:solidFill>
            </a:endParaRPr>
          </a:p>
        </p:txBody>
      </p:sp>
      <p:sp>
        <p:nvSpPr>
          <p:cNvPr id="3" name="Espace réservé du contenu 2"/>
          <p:cNvSpPr>
            <a:spLocks noGrp="1"/>
          </p:cNvSpPr>
          <p:nvPr>
            <p:ph idx="1"/>
          </p:nvPr>
        </p:nvSpPr>
        <p:spPr>
          <a:xfrm>
            <a:off x="304800" y="1554162"/>
            <a:ext cx="8686800" cy="4827166"/>
          </a:xfrm>
        </p:spPr>
        <p:txBody>
          <a:bodyPr>
            <a:normAutofit/>
          </a:bodyPr>
          <a:lstStyle/>
          <a:p>
            <a:pPr>
              <a:buClr>
                <a:schemeClr val="accent2">
                  <a:lumMod val="75000"/>
                </a:schemeClr>
              </a:buClr>
              <a:buFont typeface="Wingdings" panose="05000000000000000000" pitchFamily="2" charset="2"/>
              <a:buChar char="Ø"/>
            </a:pPr>
            <a:r>
              <a:rPr lang="fr-CH" sz="1600" b="1" dirty="0">
                <a:solidFill>
                  <a:schemeClr val="bg2">
                    <a:lumMod val="50000"/>
                  </a:schemeClr>
                </a:solidFill>
              </a:rPr>
              <a:t>Lors de l’AG AVVF de 2014 un projet </a:t>
            </a:r>
            <a:r>
              <a:rPr lang="fr-CH" sz="1600" b="1" dirty="0" smtClean="0">
                <a:solidFill>
                  <a:schemeClr val="bg2">
                    <a:lumMod val="50000"/>
                  </a:schemeClr>
                </a:solidFill>
              </a:rPr>
              <a:t>pour moderniser les Cadres AVVF a été proposé par les </a:t>
            </a:r>
            <a:r>
              <a:rPr lang="fr-CH" sz="1600" b="1" dirty="0">
                <a:solidFill>
                  <a:schemeClr val="bg2">
                    <a:lumMod val="50000"/>
                  </a:schemeClr>
                </a:solidFill>
              </a:rPr>
              <a:t>jeunes entraîneurs de l’AVVF </a:t>
            </a:r>
            <a:r>
              <a:rPr lang="fr-CH" sz="1600" b="1" dirty="0" smtClean="0">
                <a:solidFill>
                  <a:schemeClr val="bg2">
                    <a:lumMod val="50000"/>
                  </a:schemeClr>
                </a:solidFill>
              </a:rPr>
              <a:t>et a </a:t>
            </a:r>
            <a:r>
              <a:rPr lang="fr-CH" sz="1600" b="1" dirty="0">
                <a:solidFill>
                  <a:schemeClr val="bg2">
                    <a:lumMod val="50000"/>
                  </a:schemeClr>
                </a:solidFill>
              </a:rPr>
              <a:t>été </a:t>
            </a:r>
            <a:r>
              <a:rPr lang="fr-CH" sz="1600" b="1" dirty="0" smtClean="0">
                <a:solidFill>
                  <a:schemeClr val="bg2">
                    <a:lumMod val="50000"/>
                  </a:schemeClr>
                </a:solidFill>
              </a:rPr>
              <a:t>repoussé par les délégués.</a:t>
            </a:r>
            <a:br>
              <a:rPr lang="fr-CH" sz="1600" b="1" dirty="0" smtClean="0">
                <a:solidFill>
                  <a:schemeClr val="bg2">
                    <a:lumMod val="50000"/>
                  </a:schemeClr>
                </a:solidFill>
              </a:rPr>
            </a:br>
            <a:endParaRPr lang="fr-CH" sz="1600" b="1" dirty="0">
              <a:solidFill>
                <a:schemeClr val="bg2">
                  <a:lumMod val="50000"/>
                </a:schemeClr>
              </a:solidFill>
            </a:endParaRPr>
          </a:p>
          <a:p>
            <a:pPr>
              <a:buClr>
                <a:schemeClr val="accent2">
                  <a:lumMod val="75000"/>
                </a:schemeClr>
              </a:buClr>
              <a:buFont typeface="Wingdings" panose="05000000000000000000" pitchFamily="2" charset="2"/>
              <a:buChar char="Ø"/>
            </a:pPr>
            <a:r>
              <a:rPr lang="fr-CH" sz="1600" b="1" dirty="0">
                <a:solidFill>
                  <a:schemeClr val="bg2">
                    <a:lumMod val="50000"/>
                  </a:schemeClr>
                </a:solidFill>
              </a:rPr>
              <a:t>Lors de cette même assemblée, les délégués ont demandé un contre-projet pour l’AG 2015 avec mise en vigueur pour la saison </a:t>
            </a:r>
            <a:r>
              <a:rPr lang="fr-CH" sz="1600" b="1" dirty="0" smtClean="0">
                <a:solidFill>
                  <a:schemeClr val="bg2">
                    <a:lumMod val="50000"/>
                  </a:schemeClr>
                </a:solidFill>
              </a:rPr>
              <a:t>2015-2016.</a:t>
            </a:r>
            <a:br>
              <a:rPr lang="fr-CH" sz="1600" b="1" dirty="0" smtClean="0">
                <a:solidFill>
                  <a:schemeClr val="bg2">
                    <a:lumMod val="50000"/>
                  </a:schemeClr>
                </a:solidFill>
              </a:rPr>
            </a:br>
            <a:endParaRPr lang="fr-CH" sz="1600" b="1" dirty="0">
              <a:solidFill>
                <a:schemeClr val="bg2">
                  <a:lumMod val="50000"/>
                </a:schemeClr>
              </a:solidFill>
            </a:endParaRPr>
          </a:p>
          <a:p>
            <a:pPr>
              <a:buClr>
                <a:schemeClr val="accent2">
                  <a:lumMod val="75000"/>
                </a:schemeClr>
              </a:buClr>
              <a:buFont typeface="Wingdings" panose="05000000000000000000" pitchFamily="2" charset="2"/>
              <a:buChar char="Ø"/>
            </a:pPr>
            <a:r>
              <a:rPr lang="fr-CH" sz="1600" b="1" dirty="0">
                <a:solidFill>
                  <a:schemeClr val="bg2">
                    <a:lumMod val="50000"/>
                  </a:schemeClr>
                </a:solidFill>
              </a:rPr>
              <a:t>Un groupe de travail a été formé sous la présidence de Bernard Clot (DT AVVF) avec les personnes suivantes qui se sont proposées : </a:t>
            </a:r>
            <a:br>
              <a:rPr lang="fr-CH" sz="1600" b="1" dirty="0">
                <a:solidFill>
                  <a:schemeClr val="bg2">
                    <a:lumMod val="50000"/>
                  </a:schemeClr>
                </a:solidFill>
              </a:rPr>
            </a:br>
            <a:r>
              <a:rPr lang="fr-CH" sz="1600" b="1" dirty="0">
                <a:solidFill>
                  <a:schemeClr val="bg2">
                    <a:lumMod val="50000"/>
                  </a:schemeClr>
                </a:solidFill>
              </a:rPr>
              <a:t>Thierry Boucq – Christophe Letsch – Michel Kolly – Origène Nyanguile – Marcel </a:t>
            </a:r>
            <a:r>
              <a:rPr lang="fr-CH" sz="1600" b="1" dirty="0" smtClean="0">
                <a:solidFill>
                  <a:schemeClr val="bg2">
                    <a:lumMod val="50000"/>
                  </a:schemeClr>
                </a:solidFill>
              </a:rPr>
              <a:t>Vuagniaux.</a:t>
            </a:r>
            <a:br>
              <a:rPr lang="fr-CH" sz="1600" b="1" dirty="0" smtClean="0">
                <a:solidFill>
                  <a:schemeClr val="bg2">
                    <a:lumMod val="50000"/>
                  </a:schemeClr>
                </a:solidFill>
              </a:rPr>
            </a:br>
            <a:r>
              <a:rPr lang="fr-CH" sz="1600" b="1" dirty="0">
                <a:solidFill>
                  <a:schemeClr val="bg2">
                    <a:lumMod val="50000"/>
                  </a:schemeClr>
                </a:solidFill>
              </a:rPr>
              <a:t/>
            </a:r>
            <a:br>
              <a:rPr lang="fr-CH" sz="1600" b="1" dirty="0">
                <a:solidFill>
                  <a:schemeClr val="bg2">
                    <a:lumMod val="50000"/>
                  </a:schemeClr>
                </a:solidFill>
              </a:rPr>
            </a:br>
            <a:r>
              <a:rPr lang="fr-CH" sz="1600" b="1" dirty="0">
                <a:solidFill>
                  <a:schemeClr val="bg2">
                    <a:lumMod val="50000"/>
                  </a:schemeClr>
                </a:solidFill>
              </a:rPr>
              <a:t/>
            </a:r>
            <a:br>
              <a:rPr lang="fr-CH" sz="1600" b="1" dirty="0">
                <a:solidFill>
                  <a:schemeClr val="bg2">
                    <a:lumMod val="50000"/>
                  </a:schemeClr>
                </a:solidFill>
              </a:rPr>
            </a:br>
            <a:r>
              <a:rPr lang="fr-CH" sz="1600" b="1" u="sng" dirty="0">
                <a:solidFill>
                  <a:schemeClr val="bg2">
                    <a:lumMod val="50000"/>
                  </a:schemeClr>
                </a:solidFill>
              </a:rPr>
              <a:t>But </a:t>
            </a:r>
            <a:r>
              <a:rPr lang="fr-CH" sz="1600" b="1" u="sng" dirty="0" smtClean="0">
                <a:solidFill>
                  <a:schemeClr val="bg2">
                    <a:lumMod val="50000"/>
                  </a:schemeClr>
                </a:solidFill>
              </a:rPr>
              <a:t>:</a:t>
            </a:r>
            <a:r>
              <a:rPr lang="fr-CH" sz="1600" b="1" dirty="0" smtClean="0">
                <a:solidFill>
                  <a:schemeClr val="bg2">
                    <a:lumMod val="50000"/>
                  </a:schemeClr>
                </a:solidFill>
              </a:rPr>
              <a:t/>
            </a:r>
            <a:br>
              <a:rPr lang="fr-CH" sz="1600" b="1" dirty="0" smtClean="0">
                <a:solidFill>
                  <a:schemeClr val="bg2">
                    <a:lumMod val="50000"/>
                  </a:schemeClr>
                </a:solidFill>
              </a:rPr>
            </a:br>
            <a:endParaRPr lang="fr-CH" sz="1600" b="1" dirty="0">
              <a:solidFill>
                <a:schemeClr val="bg2">
                  <a:lumMod val="50000"/>
                </a:schemeClr>
              </a:solidFill>
            </a:endParaRPr>
          </a:p>
          <a:p>
            <a:pPr>
              <a:buClr>
                <a:schemeClr val="accent2">
                  <a:lumMod val="75000"/>
                </a:schemeClr>
              </a:buClr>
              <a:buFont typeface="Wingdings" panose="05000000000000000000" pitchFamily="2" charset="2"/>
              <a:buChar char="Ø"/>
            </a:pPr>
            <a:r>
              <a:rPr lang="fr-CH" sz="1600" b="1" dirty="0">
                <a:solidFill>
                  <a:schemeClr val="bg2">
                    <a:lumMod val="50000"/>
                  </a:schemeClr>
                </a:solidFill>
              </a:rPr>
              <a:t>Présentation du contre-projet aux Assemblées de Zone </a:t>
            </a:r>
            <a:r>
              <a:rPr lang="fr-CH" sz="1600" b="1" dirty="0" smtClean="0">
                <a:solidFill>
                  <a:schemeClr val="bg2">
                    <a:lumMod val="50000"/>
                  </a:schemeClr>
                </a:solidFill>
              </a:rPr>
              <a:t>2015.</a:t>
            </a:r>
            <a:br>
              <a:rPr lang="fr-CH" sz="1600" b="1" dirty="0" smtClean="0">
                <a:solidFill>
                  <a:schemeClr val="bg2">
                    <a:lumMod val="50000"/>
                  </a:schemeClr>
                </a:solidFill>
              </a:rPr>
            </a:br>
            <a:endParaRPr lang="fr-CH" sz="1600" b="1" dirty="0">
              <a:solidFill>
                <a:schemeClr val="bg2">
                  <a:lumMod val="50000"/>
                </a:schemeClr>
              </a:solidFill>
            </a:endParaRPr>
          </a:p>
          <a:p>
            <a:pPr>
              <a:buClr>
                <a:schemeClr val="accent2">
                  <a:lumMod val="75000"/>
                </a:schemeClr>
              </a:buClr>
              <a:buFont typeface="Wingdings" panose="05000000000000000000" pitchFamily="2" charset="2"/>
              <a:buChar char="Ø"/>
            </a:pPr>
            <a:r>
              <a:rPr lang="fr-CH" sz="1600" b="1" dirty="0">
                <a:solidFill>
                  <a:schemeClr val="bg2">
                    <a:lumMod val="50000"/>
                  </a:schemeClr>
                </a:solidFill>
              </a:rPr>
              <a:t>Votation à l’AG AVVF 2015 </a:t>
            </a:r>
            <a:r>
              <a:rPr lang="fr-CH" sz="1600" b="1" dirty="0" smtClean="0">
                <a:solidFill>
                  <a:schemeClr val="bg2">
                    <a:lumMod val="50000"/>
                  </a:schemeClr>
                </a:solidFill>
              </a:rPr>
              <a:t>.</a:t>
            </a:r>
            <a:br>
              <a:rPr lang="fr-CH" sz="1600" b="1" dirty="0" smtClean="0">
                <a:solidFill>
                  <a:schemeClr val="bg2">
                    <a:lumMod val="50000"/>
                  </a:schemeClr>
                </a:solidFill>
              </a:rPr>
            </a:br>
            <a:endParaRPr lang="fr-CH" sz="1600" b="1" dirty="0">
              <a:solidFill>
                <a:schemeClr val="bg2">
                  <a:lumMod val="50000"/>
                </a:schemeClr>
              </a:solidFill>
            </a:endParaRPr>
          </a:p>
          <a:p>
            <a:pPr>
              <a:buClr>
                <a:schemeClr val="accent2">
                  <a:lumMod val="75000"/>
                </a:schemeClr>
              </a:buClr>
              <a:buFont typeface="Wingdings" panose="05000000000000000000" pitchFamily="2" charset="2"/>
              <a:buChar char="Ø"/>
            </a:pPr>
            <a:r>
              <a:rPr lang="fr-CH" sz="1600" b="1" dirty="0">
                <a:solidFill>
                  <a:schemeClr val="bg2">
                    <a:lumMod val="50000"/>
                  </a:schemeClr>
                </a:solidFill>
              </a:rPr>
              <a:t>Mise en application pour la saison </a:t>
            </a:r>
            <a:r>
              <a:rPr lang="fr-CH" sz="1600" b="1" dirty="0" smtClean="0">
                <a:solidFill>
                  <a:schemeClr val="bg2">
                    <a:lumMod val="50000"/>
                  </a:schemeClr>
                </a:solidFill>
              </a:rPr>
              <a:t>2015-2016.</a:t>
            </a:r>
            <a:endParaRPr lang="fr-CH" sz="1600" b="1" dirty="0">
              <a:solidFill>
                <a:schemeClr val="bg2">
                  <a:lumMod val="50000"/>
                </a:schemeClr>
              </a:solidFill>
            </a:endParaRPr>
          </a:p>
          <a:p>
            <a:pPr>
              <a:buClr>
                <a:schemeClr val="accent2">
                  <a:lumMod val="75000"/>
                </a:schemeClr>
              </a:buClr>
              <a:buFont typeface="Wingdings" panose="05000000000000000000" pitchFamily="2" charset="2"/>
              <a:buChar char="Ø"/>
            </a:pPr>
            <a:endParaRPr lang="fr-CH" sz="2000" b="1" dirty="0" smtClean="0">
              <a:solidFill>
                <a:schemeClr val="bg2">
                  <a:lumMod val="50000"/>
                </a:schemeClr>
              </a:solidFill>
            </a:endParaRPr>
          </a:p>
          <a:p>
            <a:pPr marL="0" indent="0">
              <a:buNone/>
            </a:pPr>
            <a:endParaRPr lang="fr-CH" sz="2000" b="1" dirty="0">
              <a:solidFill>
                <a:schemeClr val="bg2">
                  <a:lumMod val="50000"/>
                </a:schemeClr>
              </a:solidFill>
            </a:endParaRP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00192" y="4509120"/>
            <a:ext cx="2514600" cy="19177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38888954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304800" y="457200"/>
            <a:ext cx="8686800" cy="838200"/>
          </a:xfrm>
        </p:spPr>
        <p:txBody>
          <a:bodyPr>
            <a:normAutofit/>
          </a:bodyPr>
          <a:lstStyle/>
          <a:p>
            <a:r>
              <a:rPr lang="de-CH" dirty="0" smtClean="0">
                <a:solidFill>
                  <a:schemeClr val="bg2">
                    <a:lumMod val="50000"/>
                  </a:schemeClr>
                </a:solidFill>
              </a:rPr>
              <a:t>constats</a:t>
            </a:r>
            <a:endParaRPr lang="de-CH" dirty="0">
              <a:solidFill>
                <a:schemeClr val="bg2">
                  <a:lumMod val="50000"/>
                </a:schemeClr>
              </a:solidFill>
            </a:endParaRPr>
          </a:p>
        </p:txBody>
      </p:sp>
      <p:sp>
        <p:nvSpPr>
          <p:cNvPr id="5" name="Espace réservé du contenu 2"/>
          <p:cNvSpPr>
            <a:spLocks noGrp="1"/>
          </p:cNvSpPr>
          <p:nvPr>
            <p:ph idx="1"/>
          </p:nvPr>
        </p:nvSpPr>
        <p:spPr>
          <a:xfrm>
            <a:off x="323528" y="1628800"/>
            <a:ext cx="8686800" cy="5115198"/>
          </a:xfrm>
        </p:spPr>
        <p:txBody>
          <a:bodyPr>
            <a:noAutofit/>
          </a:bodyPr>
          <a:lstStyle/>
          <a:p>
            <a:pPr>
              <a:buClr>
                <a:schemeClr val="accent2">
                  <a:lumMod val="75000"/>
                </a:schemeClr>
              </a:buClr>
              <a:buFont typeface="Wingdings" panose="05000000000000000000" pitchFamily="2" charset="2"/>
              <a:buChar char="Ø"/>
            </a:pPr>
            <a:r>
              <a:rPr lang="fr-CH" sz="1600" b="1" dirty="0">
                <a:solidFill>
                  <a:schemeClr val="bg2">
                    <a:lumMod val="50000"/>
                  </a:schemeClr>
                </a:solidFill>
              </a:rPr>
              <a:t>Le Groupe a trouvé que la base de travail du projet des «Jeunes» était bonne et qu’il était préférable de travailler main dans la main pour retrouver une unité au </a:t>
            </a:r>
            <a:r>
              <a:rPr lang="fr-CH" sz="1600" b="1" dirty="0" smtClean="0">
                <a:solidFill>
                  <a:schemeClr val="bg2">
                    <a:lumMod val="50000"/>
                  </a:schemeClr>
                </a:solidFill>
              </a:rPr>
              <a:t>sein </a:t>
            </a:r>
            <a:r>
              <a:rPr lang="fr-CH" sz="1600" b="1" dirty="0">
                <a:solidFill>
                  <a:schemeClr val="bg2">
                    <a:lumMod val="50000"/>
                  </a:schemeClr>
                </a:solidFill>
              </a:rPr>
              <a:t>du département  «Jeunesse» de l’AVVF. </a:t>
            </a:r>
            <a:br>
              <a:rPr lang="fr-CH" sz="1600" b="1" dirty="0">
                <a:solidFill>
                  <a:schemeClr val="bg2">
                    <a:lumMod val="50000"/>
                  </a:schemeClr>
                </a:solidFill>
              </a:rPr>
            </a:br>
            <a:endParaRPr lang="fr-CH" sz="1600" b="1" dirty="0">
              <a:solidFill>
                <a:schemeClr val="bg2">
                  <a:lumMod val="50000"/>
                </a:schemeClr>
              </a:solidFill>
            </a:endParaRPr>
          </a:p>
          <a:p>
            <a:pPr>
              <a:buClr>
                <a:schemeClr val="accent2">
                  <a:lumMod val="75000"/>
                </a:schemeClr>
              </a:buClr>
              <a:buFont typeface="Wingdings" panose="05000000000000000000" pitchFamily="2" charset="2"/>
              <a:buChar char="Ø"/>
            </a:pPr>
            <a:r>
              <a:rPr lang="fr-CH" sz="1600" b="1" dirty="0">
                <a:solidFill>
                  <a:schemeClr val="bg2">
                    <a:lumMod val="50000"/>
                  </a:schemeClr>
                </a:solidFill>
              </a:rPr>
              <a:t>Pour une bonne élaboration du projet, le Groupe a considéré les entraînements dans leur ensemble, de la base (le club) à STT (cadres C, B et A) en passant par les cantons et l’AVVF.</a:t>
            </a:r>
            <a:br>
              <a:rPr lang="fr-CH" sz="1600" b="1" dirty="0">
                <a:solidFill>
                  <a:schemeClr val="bg2">
                    <a:lumMod val="50000"/>
                  </a:schemeClr>
                </a:solidFill>
              </a:rPr>
            </a:br>
            <a:endParaRPr lang="fr-CH" sz="1600" b="1" dirty="0">
              <a:solidFill>
                <a:schemeClr val="bg2">
                  <a:lumMod val="50000"/>
                </a:schemeClr>
              </a:solidFill>
            </a:endParaRPr>
          </a:p>
          <a:p>
            <a:pPr>
              <a:buClr>
                <a:schemeClr val="accent2">
                  <a:lumMod val="75000"/>
                </a:schemeClr>
              </a:buClr>
              <a:buFont typeface="Wingdings" panose="05000000000000000000" pitchFamily="2" charset="2"/>
              <a:buChar char="Ø"/>
            </a:pPr>
            <a:r>
              <a:rPr lang="fr-CH" sz="1600" b="1" dirty="0">
                <a:solidFill>
                  <a:schemeClr val="bg2">
                    <a:lumMod val="50000"/>
                  </a:schemeClr>
                </a:solidFill>
              </a:rPr>
              <a:t>Pour les cadres cantonaux vaudois et valaisan, la distance pour aller à la salle d’entraînement est trop </a:t>
            </a:r>
            <a:r>
              <a:rPr lang="fr-CH" sz="1600" b="1" dirty="0" smtClean="0">
                <a:solidFill>
                  <a:schemeClr val="bg2">
                    <a:lumMod val="50000"/>
                  </a:schemeClr>
                </a:solidFill>
              </a:rPr>
              <a:t>grande.</a:t>
            </a:r>
            <a:r>
              <a:rPr lang="fr-CH" sz="1600" b="1" dirty="0">
                <a:solidFill>
                  <a:schemeClr val="bg2">
                    <a:lumMod val="50000"/>
                  </a:schemeClr>
                </a:solidFill>
              </a:rPr>
              <a:t/>
            </a:r>
            <a:br>
              <a:rPr lang="fr-CH" sz="1600" b="1" dirty="0">
                <a:solidFill>
                  <a:schemeClr val="bg2">
                    <a:lumMod val="50000"/>
                  </a:schemeClr>
                </a:solidFill>
              </a:rPr>
            </a:br>
            <a:endParaRPr lang="fr-CH" sz="1600" b="1" dirty="0">
              <a:solidFill>
                <a:schemeClr val="bg2">
                  <a:lumMod val="50000"/>
                </a:schemeClr>
              </a:solidFill>
            </a:endParaRPr>
          </a:p>
          <a:p>
            <a:pPr>
              <a:buClr>
                <a:schemeClr val="accent2">
                  <a:lumMod val="75000"/>
                </a:schemeClr>
              </a:buClr>
              <a:buFont typeface="Wingdings" panose="05000000000000000000" pitchFamily="2" charset="2"/>
              <a:buChar char="Ø"/>
            </a:pPr>
            <a:r>
              <a:rPr lang="fr-CH" sz="1600" b="1" dirty="0">
                <a:solidFill>
                  <a:schemeClr val="bg2">
                    <a:lumMod val="50000"/>
                  </a:schemeClr>
                </a:solidFill>
              </a:rPr>
              <a:t>Avoir la même méthode de travail depuis les clubs jusqu’aux Cadres AVVF, ce qui n’est pas le cas actuellement.</a:t>
            </a:r>
            <a:br>
              <a:rPr lang="fr-CH" sz="1600" b="1" dirty="0">
                <a:solidFill>
                  <a:schemeClr val="bg2">
                    <a:lumMod val="50000"/>
                  </a:schemeClr>
                </a:solidFill>
              </a:rPr>
            </a:br>
            <a:endParaRPr lang="fr-CH" sz="1600" b="1" dirty="0">
              <a:solidFill>
                <a:schemeClr val="bg2">
                  <a:lumMod val="50000"/>
                </a:schemeClr>
              </a:solidFill>
            </a:endParaRPr>
          </a:p>
          <a:p>
            <a:pPr>
              <a:buClr>
                <a:schemeClr val="accent2">
                  <a:lumMod val="75000"/>
                </a:schemeClr>
              </a:buClr>
              <a:buFont typeface="Wingdings" panose="05000000000000000000" pitchFamily="2" charset="2"/>
              <a:buChar char="Ø"/>
            </a:pPr>
            <a:r>
              <a:rPr lang="fr-CH" sz="1600" b="1" dirty="0">
                <a:solidFill>
                  <a:schemeClr val="bg2">
                    <a:lumMod val="50000"/>
                  </a:schemeClr>
                </a:solidFill>
              </a:rPr>
              <a:t>Avoir un suivi de la progression des jeunes entre les différents niveaux d’entraînements, du club aux cadres AVVF, ce qui n’est pas le cas actuellement.</a:t>
            </a:r>
            <a:br>
              <a:rPr lang="fr-CH" sz="1600" b="1" dirty="0">
                <a:solidFill>
                  <a:schemeClr val="bg2">
                    <a:lumMod val="50000"/>
                  </a:schemeClr>
                </a:solidFill>
              </a:rPr>
            </a:br>
            <a:endParaRPr lang="fr-CH" sz="1600" b="1" dirty="0">
              <a:solidFill>
                <a:schemeClr val="bg2">
                  <a:lumMod val="50000"/>
                </a:schemeClr>
              </a:solidFill>
            </a:endParaRPr>
          </a:p>
          <a:p>
            <a:pPr>
              <a:buClr>
                <a:schemeClr val="accent2">
                  <a:lumMod val="75000"/>
                </a:schemeClr>
              </a:buClr>
              <a:buFont typeface="Wingdings" panose="05000000000000000000" pitchFamily="2" charset="2"/>
              <a:buChar char="Ø"/>
            </a:pPr>
            <a:r>
              <a:rPr lang="fr-CH" sz="1600" b="1" dirty="0">
                <a:solidFill>
                  <a:schemeClr val="bg2">
                    <a:lumMod val="50000"/>
                  </a:schemeClr>
                </a:solidFill>
              </a:rPr>
              <a:t>Prévoir un administrateur (qui n’entraîne pas forcément) qui ne s’occupe que de la communication et des calendriers.</a:t>
            </a:r>
            <a:endParaRPr lang="de-CH" sz="1600" b="1" dirty="0">
              <a:solidFill>
                <a:schemeClr val="bg2">
                  <a:lumMod val="50000"/>
                </a:schemeClr>
              </a:solidFill>
            </a:endParaRPr>
          </a:p>
        </p:txBody>
      </p:sp>
    </p:spTree>
    <p:extLst>
      <p:ext uri="{BB962C8B-B14F-4D97-AF65-F5344CB8AC3E}">
        <p14:creationId xmlns:p14="http://schemas.microsoft.com/office/powerpoint/2010/main" val="1375679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H" dirty="0" smtClean="0">
                <a:solidFill>
                  <a:schemeClr val="bg2">
                    <a:lumMod val="50000"/>
                  </a:schemeClr>
                </a:solidFill>
              </a:rPr>
              <a:t>Réflexion</a:t>
            </a:r>
            <a:endParaRPr lang="fr-CH" dirty="0">
              <a:solidFill>
                <a:schemeClr val="bg2">
                  <a:lumMod val="50000"/>
                </a:schemeClr>
              </a:solidFill>
            </a:endParaRPr>
          </a:p>
        </p:txBody>
      </p:sp>
      <p:sp>
        <p:nvSpPr>
          <p:cNvPr id="3" name="Espace réservé du contenu 2"/>
          <p:cNvSpPr>
            <a:spLocks noGrp="1"/>
          </p:cNvSpPr>
          <p:nvPr>
            <p:ph idx="1"/>
          </p:nvPr>
        </p:nvSpPr>
        <p:spPr>
          <a:xfrm>
            <a:off x="304800" y="1554162"/>
            <a:ext cx="8686800" cy="4971182"/>
          </a:xfrm>
        </p:spPr>
        <p:txBody>
          <a:bodyPr>
            <a:normAutofit/>
          </a:bodyPr>
          <a:lstStyle/>
          <a:p>
            <a:pPr>
              <a:buClr>
                <a:schemeClr val="accent2">
                  <a:lumMod val="75000"/>
                </a:schemeClr>
              </a:buClr>
              <a:buFont typeface="Wingdings" panose="05000000000000000000" pitchFamily="2" charset="2"/>
              <a:buChar char="Ø"/>
            </a:pPr>
            <a:r>
              <a:rPr lang="fr-CH" sz="1700" b="1" dirty="0">
                <a:solidFill>
                  <a:schemeClr val="bg2">
                    <a:lumMod val="50000"/>
                  </a:schemeClr>
                </a:solidFill>
              </a:rPr>
              <a:t>C’est à l’entraîneur de se déplacer et non aux joueurs de parcourir de grandes distances.</a:t>
            </a:r>
            <a:br>
              <a:rPr lang="fr-CH" sz="1700" b="1" dirty="0">
                <a:solidFill>
                  <a:schemeClr val="bg2">
                    <a:lumMod val="50000"/>
                  </a:schemeClr>
                </a:solidFill>
              </a:rPr>
            </a:br>
            <a:endParaRPr lang="fr-CH" sz="1700" b="1" dirty="0">
              <a:solidFill>
                <a:schemeClr val="bg2">
                  <a:lumMod val="50000"/>
                </a:schemeClr>
              </a:solidFill>
            </a:endParaRPr>
          </a:p>
          <a:p>
            <a:pPr>
              <a:buClr>
                <a:schemeClr val="accent2">
                  <a:lumMod val="75000"/>
                </a:schemeClr>
              </a:buClr>
              <a:buFont typeface="Wingdings" panose="05000000000000000000" pitchFamily="2" charset="2"/>
              <a:buChar char="Ø"/>
            </a:pPr>
            <a:r>
              <a:rPr lang="fr-CH" sz="1700" b="1" dirty="0">
                <a:solidFill>
                  <a:schemeClr val="bg2">
                    <a:lumMod val="50000"/>
                  </a:schemeClr>
                </a:solidFill>
              </a:rPr>
              <a:t>Chaque joueur devrait posséder un carnet pour le suivi de sa progression.</a:t>
            </a:r>
            <a:br>
              <a:rPr lang="fr-CH" sz="1700" b="1" dirty="0">
                <a:solidFill>
                  <a:schemeClr val="bg2">
                    <a:lumMod val="50000"/>
                  </a:schemeClr>
                </a:solidFill>
              </a:rPr>
            </a:br>
            <a:endParaRPr lang="fr-CH" sz="1700" b="1" dirty="0">
              <a:solidFill>
                <a:schemeClr val="bg2">
                  <a:lumMod val="50000"/>
                </a:schemeClr>
              </a:solidFill>
            </a:endParaRPr>
          </a:p>
          <a:p>
            <a:pPr>
              <a:buClr>
                <a:schemeClr val="accent2">
                  <a:lumMod val="75000"/>
                </a:schemeClr>
              </a:buClr>
              <a:buFont typeface="Wingdings" panose="05000000000000000000" pitchFamily="2" charset="2"/>
              <a:buChar char="Ø"/>
            </a:pPr>
            <a:r>
              <a:rPr lang="fr-CH" sz="1700" b="1" dirty="0">
                <a:solidFill>
                  <a:schemeClr val="bg2">
                    <a:lumMod val="50000"/>
                  </a:schemeClr>
                </a:solidFill>
              </a:rPr>
              <a:t>Utiliser la méthode Swissping de STT, du club jusqu’aux cadres AVVF.</a:t>
            </a:r>
            <a:br>
              <a:rPr lang="fr-CH" sz="1700" b="1" dirty="0">
                <a:solidFill>
                  <a:schemeClr val="bg2">
                    <a:lumMod val="50000"/>
                  </a:schemeClr>
                </a:solidFill>
              </a:rPr>
            </a:br>
            <a:endParaRPr lang="fr-CH" sz="1700" b="1" dirty="0">
              <a:solidFill>
                <a:schemeClr val="bg2">
                  <a:lumMod val="50000"/>
                </a:schemeClr>
              </a:solidFill>
            </a:endParaRPr>
          </a:p>
          <a:p>
            <a:pPr>
              <a:buClr>
                <a:schemeClr val="accent2">
                  <a:lumMod val="75000"/>
                </a:schemeClr>
              </a:buClr>
              <a:buFont typeface="Wingdings" panose="05000000000000000000" pitchFamily="2" charset="2"/>
              <a:buChar char="Ø"/>
            </a:pPr>
            <a:r>
              <a:rPr lang="fr-CH" sz="1700" b="1" dirty="0">
                <a:solidFill>
                  <a:schemeClr val="bg2">
                    <a:lumMod val="50000"/>
                  </a:schemeClr>
                </a:solidFill>
              </a:rPr>
              <a:t>Le Cadre AVVF «Elite» doit être un cadre fort avec les meilleurs joueurs  (classement minimum de </a:t>
            </a:r>
            <a:r>
              <a:rPr lang="fr-CH" sz="1700" b="1" dirty="0" smtClean="0">
                <a:solidFill>
                  <a:schemeClr val="bg2">
                    <a:lumMod val="50000"/>
                  </a:schemeClr>
                </a:solidFill>
              </a:rPr>
              <a:t>D4 selon le niveau général annuel).</a:t>
            </a:r>
            <a:r>
              <a:rPr lang="fr-CH" sz="1700" b="1" dirty="0">
                <a:solidFill>
                  <a:schemeClr val="bg2">
                    <a:lumMod val="50000"/>
                  </a:schemeClr>
                </a:solidFill>
              </a:rPr>
              <a:t/>
            </a:r>
            <a:br>
              <a:rPr lang="fr-CH" sz="1700" b="1" dirty="0">
                <a:solidFill>
                  <a:schemeClr val="bg2">
                    <a:lumMod val="50000"/>
                  </a:schemeClr>
                </a:solidFill>
              </a:rPr>
            </a:br>
            <a:endParaRPr lang="fr-CH" sz="1700" b="1" dirty="0">
              <a:solidFill>
                <a:schemeClr val="bg2">
                  <a:lumMod val="50000"/>
                </a:schemeClr>
              </a:solidFill>
            </a:endParaRPr>
          </a:p>
          <a:p>
            <a:pPr>
              <a:buClr>
                <a:schemeClr val="accent2">
                  <a:lumMod val="75000"/>
                </a:schemeClr>
              </a:buClr>
              <a:buFont typeface="Wingdings" panose="05000000000000000000" pitchFamily="2" charset="2"/>
              <a:buChar char="Ø"/>
            </a:pPr>
            <a:r>
              <a:rPr lang="fr-CH" sz="1700" b="1" dirty="0">
                <a:solidFill>
                  <a:schemeClr val="bg2">
                    <a:lumMod val="50000"/>
                  </a:schemeClr>
                </a:solidFill>
              </a:rPr>
              <a:t>Les entraîneurs visiteront les clubs pour détecter et recruter les joueurs et faire la promotion des Cadres </a:t>
            </a:r>
            <a:r>
              <a:rPr lang="fr-CH" sz="1700" b="1" dirty="0" smtClean="0">
                <a:solidFill>
                  <a:schemeClr val="bg2">
                    <a:lumMod val="50000"/>
                  </a:schemeClr>
                </a:solidFill>
              </a:rPr>
              <a:t>AVVF.</a:t>
            </a:r>
            <a:br>
              <a:rPr lang="fr-CH" sz="1700" b="1" dirty="0" smtClean="0">
                <a:solidFill>
                  <a:schemeClr val="bg2">
                    <a:lumMod val="50000"/>
                  </a:schemeClr>
                </a:solidFill>
              </a:rPr>
            </a:br>
            <a:endParaRPr lang="fr-CH" sz="1700" b="1" dirty="0" smtClean="0">
              <a:solidFill>
                <a:schemeClr val="bg2">
                  <a:lumMod val="50000"/>
                </a:schemeClr>
              </a:solidFill>
            </a:endParaRPr>
          </a:p>
          <a:p>
            <a:pPr>
              <a:buClr>
                <a:schemeClr val="accent2">
                  <a:lumMod val="75000"/>
                </a:schemeClr>
              </a:buClr>
              <a:buFont typeface="Wingdings" panose="05000000000000000000" pitchFamily="2" charset="2"/>
              <a:buChar char="Ø"/>
            </a:pPr>
            <a:r>
              <a:rPr lang="fr-CH" sz="1700" b="1" dirty="0" smtClean="0">
                <a:solidFill>
                  <a:schemeClr val="bg2">
                    <a:lumMod val="50000"/>
                  </a:schemeClr>
                </a:solidFill>
              </a:rPr>
              <a:t>Dans notre sport, nous n’avons pas assez de jeunes joueurs en dessous de U11. Seulement 1 joueur licencié en 2014 !</a:t>
            </a:r>
            <a:r>
              <a:rPr lang="fr-CH" sz="2000" b="1" dirty="0" smtClean="0">
                <a:solidFill>
                  <a:schemeClr val="bg2">
                    <a:lumMod val="50000"/>
                  </a:schemeClr>
                </a:solidFill>
              </a:rPr>
              <a:t/>
            </a:r>
            <a:br>
              <a:rPr lang="fr-CH" sz="2000" b="1" dirty="0" smtClean="0">
                <a:solidFill>
                  <a:schemeClr val="bg2">
                    <a:lumMod val="50000"/>
                  </a:schemeClr>
                </a:solidFill>
              </a:rPr>
            </a:br>
            <a:r>
              <a:rPr lang="fr-CH" sz="2000" dirty="0"/>
              <a:t/>
            </a:r>
            <a:br>
              <a:rPr lang="fr-CH" sz="2000" dirty="0"/>
            </a:br>
            <a:r>
              <a:rPr lang="fr-CH" sz="2000" dirty="0"/>
              <a:t/>
            </a:r>
            <a:br>
              <a:rPr lang="fr-CH" sz="2000" dirty="0"/>
            </a:br>
            <a:endParaRPr lang="fr-CH" sz="2000" dirty="0"/>
          </a:p>
          <a:p>
            <a:pPr>
              <a:buClr>
                <a:schemeClr val="accent2">
                  <a:lumMod val="75000"/>
                </a:schemeClr>
              </a:buClr>
              <a:buFont typeface="Wingdings" panose="05000000000000000000" pitchFamily="2" charset="2"/>
              <a:buChar char="Ø"/>
            </a:pPr>
            <a:endParaRPr lang="fr-CH" sz="2000" b="1" dirty="0">
              <a:solidFill>
                <a:schemeClr val="bg2">
                  <a:lumMod val="50000"/>
                </a:schemeClr>
              </a:solidFill>
            </a:endParaRPr>
          </a:p>
        </p:txBody>
      </p:sp>
    </p:spTree>
    <p:extLst>
      <p:ext uri="{BB962C8B-B14F-4D97-AF65-F5344CB8AC3E}">
        <p14:creationId xmlns:p14="http://schemas.microsoft.com/office/powerpoint/2010/main" val="41721623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H" dirty="0" smtClean="0">
                <a:solidFill>
                  <a:schemeClr val="bg2">
                    <a:lumMod val="50000"/>
                  </a:schemeClr>
                </a:solidFill>
              </a:rPr>
              <a:t>PROJET</a:t>
            </a:r>
            <a:endParaRPr lang="fr-CH" dirty="0">
              <a:solidFill>
                <a:schemeClr val="bg2">
                  <a:lumMod val="50000"/>
                </a:schemeClr>
              </a:solidFill>
            </a:endParaRPr>
          </a:p>
        </p:txBody>
      </p:sp>
      <p:sp>
        <p:nvSpPr>
          <p:cNvPr id="3" name="Espace réservé du contenu 2"/>
          <p:cNvSpPr>
            <a:spLocks noGrp="1"/>
          </p:cNvSpPr>
          <p:nvPr>
            <p:ph idx="1"/>
          </p:nvPr>
        </p:nvSpPr>
        <p:spPr>
          <a:xfrm>
            <a:off x="304800" y="1268760"/>
            <a:ext cx="8686800" cy="5544616"/>
          </a:xfrm>
        </p:spPr>
        <p:txBody>
          <a:bodyPr>
            <a:normAutofit fontScale="85000" lnSpcReduction="20000"/>
          </a:bodyPr>
          <a:lstStyle/>
          <a:p>
            <a:pPr>
              <a:buClr>
                <a:schemeClr val="accent2">
                  <a:lumMod val="75000"/>
                </a:schemeClr>
              </a:buClr>
              <a:buFont typeface="Wingdings" panose="05000000000000000000" pitchFamily="2" charset="2"/>
              <a:buChar char="Ø"/>
            </a:pPr>
            <a:r>
              <a:rPr lang="fr-CH" sz="1700" b="1" dirty="0" smtClean="0">
                <a:solidFill>
                  <a:schemeClr val="bg2">
                    <a:lumMod val="50000"/>
                  </a:schemeClr>
                </a:solidFill>
              </a:rPr>
              <a:t>On garde un Cadre AVVF fort qui s’entraîne une quinzaine de fois par année à Chexbres avec une vingtaine de joueurs. Les joueurs auront si possible un classement minimum de D4. </a:t>
            </a:r>
            <a:r>
              <a:rPr lang="fr-CH" sz="1700" b="1" dirty="0">
                <a:solidFill>
                  <a:schemeClr val="bg2">
                    <a:lumMod val="50000"/>
                  </a:schemeClr>
                </a:solidFill>
              </a:rPr>
              <a:t>D</a:t>
            </a:r>
            <a:r>
              <a:rPr lang="fr-CH" sz="1700" b="1" dirty="0" smtClean="0">
                <a:solidFill>
                  <a:schemeClr val="bg2">
                    <a:lumMod val="50000"/>
                  </a:schemeClr>
                </a:solidFill>
              </a:rPr>
              <a:t>eux entraîneurs et deux Sparings.</a:t>
            </a:r>
            <a:br>
              <a:rPr lang="fr-CH" sz="1700" b="1" dirty="0" smtClean="0">
                <a:solidFill>
                  <a:schemeClr val="bg2">
                    <a:lumMod val="50000"/>
                  </a:schemeClr>
                </a:solidFill>
              </a:rPr>
            </a:br>
            <a:endParaRPr lang="fr-CH" sz="1700" b="1" dirty="0" smtClean="0">
              <a:solidFill>
                <a:schemeClr val="bg2">
                  <a:lumMod val="50000"/>
                </a:schemeClr>
              </a:solidFill>
            </a:endParaRPr>
          </a:p>
          <a:p>
            <a:pPr>
              <a:buClr>
                <a:schemeClr val="accent2">
                  <a:lumMod val="75000"/>
                </a:schemeClr>
              </a:buClr>
              <a:buFont typeface="Wingdings" panose="05000000000000000000" pitchFamily="2" charset="2"/>
              <a:buChar char="Ø"/>
            </a:pPr>
            <a:r>
              <a:rPr lang="fr-CH" sz="1700" b="1" dirty="0">
                <a:solidFill>
                  <a:schemeClr val="bg2">
                    <a:lumMod val="50000"/>
                  </a:schemeClr>
                </a:solidFill>
              </a:rPr>
              <a:t>On définit six centres </a:t>
            </a:r>
            <a:r>
              <a:rPr lang="fr-CH" sz="1700" b="1" dirty="0" smtClean="0">
                <a:solidFill>
                  <a:schemeClr val="bg2">
                    <a:lumMod val="50000"/>
                  </a:schemeClr>
                </a:solidFill>
              </a:rPr>
              <a:t>régionaux, ce qui réduit les déplacements des cadres cantonaux :</a:t>
            </a:r>
            <a:r>
              <a:rPr lang="fr-CH" sz="1700" b="1" dirty="0">
                <a:solidFill>
                  <a:schemeClr val="bg2">
                    <a:lumMod val="50000"/>
                  </a:schemeClr>
                </a:solidFill>
              </a:rPr>
              <a:t/>
            </a:r>
            <a:br>
              <a:rPr lang="fr-CH" sz="1700" b="1" dirty="0">
                <a:solidFill>
                  <a:schemeClr val="bg2">
                    <a:lumMod val="50000"/>
                  </a:schemeClr>
                </a:solidFill>
              </a:rPr>
            </a:br>
            <a:r>
              <a:rPr lang="fr-CH" sz="1700" b="1" dirty="0">
                <a:solidFill>
                  <a:schemeClr val="bg2">
                    <a:lumMod val="50000"/>
                  </a:schemeClr>
                </a:solidFill>
              </a:rPr>
              <a:t>1.	</a:t>
            </a:r>
            <a:r>
              <a:rPr lang="fr-CH" sz="1700" b="1" dirty="0" smtClean="0">
                <a:solidFill>
                  <a:schemeClr val="bg2">
                    <a:lumMod val="50000"/>
                  </a:schemeClr>
                </a:solidFill>
              </a:rPr>
              <a:t>Valais </a:t>
            </a:r>
            <a:r>
              <a:rPr lang="fr-CH" sz="1700" b="1" dirty="0">
                <a:solidFill>
                  <a:schemeClr val="bg2">
                    <a:lumMod val="50000"/>
                  </a:schemeClr>
                </a:solidFill>
              </a:rPr>
              <a:t>et </a:t>
            </a:r>
            <a:r>
              <a:rPr lang="fr-CH" sz="1700" b="1" dirty="0" smtClean="0">
                <a:solidFill>
                  <a:schemeClr val="bg2">
                    <a:lumMod val="50000"/>
                  </a:schemeClr>
                </a:solidFill>
              </a:rPr>
              <a:t>Haut-Valais.</a:t>
            </a:r>
            <a:r>
              <a:rPr lang="fr-CH" sz="1700" b="1" dirty="0">
                <a:solidFill>
                  <a:schemeClr val="bg2">
                    <a:lumMod val="50000"/>
                  </a:schemeClr>
                </a:solidFill>
              </a:rPr>
              <a:t/>
            </a:r>
            <a:br>
              <a:rPr lang="fr-CH" sz="1700" b="1" dirty="0">
                <a:solidFill>
                  <a:schemeClr val="bg2">
                    <a:lumMod val="50000"/>
                  </a:schemeClr>
                </a:solidFill>
              </a:rPr>
            </a:br>
            <a:r>
              <a:rPr lang="fr-CH" sz="1700" b="1" dirty="0">
                <a:solidFill>
                  <a:schemeClr val="bg2">
                    <a:lumMod val="50000"/>
                  </a:schemeClr>
                </a:solidFill>
              </a:rPr>
              <a:t>2.	</a:t>
            </a:r>
            <a:r>
              <a:rPr lang="fr-CH" sz="1700" b="1" dirty="0" smtClean="0">
                <a:solidFill>
                  <a:schemeClr val="bg2">
                    <a:lumMod val="50000"/>
                  </a:schemeClr>
                </a:solidFill>
              </a:rPr>
              <a:t>Chablais </a:t>
            </a:r>
            <a:r>
              <a:rPr lang="fr-CH" sz="1700" b="1" dirty="0">
                <a:solidFill>
                  <a:schemeClr val="bg2">
                    <a:lumMod val="50000"/>
                  </a:schemeClr>
                </a:solidFill>
              </a:rPr>
              <a:t>et </a:t>
            </a:r>
            <a:r>
              <a:rPr lang="fr-CH" sz="1700" b="1" dirty="0" smtClean="0">
                <a:solidFill>
                  <a:schemeClr val="bg2">
                    <a:lumMod val="50000"/>
                  </a:schemeClr>
                </a:solidFill>
              </a:rPr>
              <a:t>Riviera.</a:t>
            </a:r>
            <a:r>
              <a:rPr lang="fr-CH" sz="1700" b="1" dirty="0">
                <a:solidFill>
                  <a:schemeClr val="bg2">
                    <a:lumMod val="50000"/>
                  </a:schemeClr>
                </a:solidFill>
              </a:rPr>
              <a:t/>
            </a:r>
            <a:br>
              <a:rPr lang="fr-CH" sz="1700" b="1" dirty="0">
                <a:solidFill>
                  <a:schemeClr val="bg2">
                    <a:lumMod val="50000"/>
                  </a:schemeClr>
                </a:solidFill>
              </a:rPr>
            </a:br>
            <a:r>
              <a:rPr lang="fr-CH" sz="1700" b="1" dirty="0">
                <a:solidFill>
                  <a:schemeClr val="bg2">
                    <a:lumMod val="50000"/>
                  </a:schemeClr>
                </a:solidFill>
              </a:rPr>
              <a:t>3.	Lausanne et </a:t>
            </a:r>
            <a:r>
              <a:rPr lang="fr-CH" sz="1700" b="1" dirty="0" smtClean="0">
                <a:solidFill>
                  <a:schemeClr val="bg2">
                    <a:lumMod val="50000"/>
                  </a:schemeClr>
                </a:solidFill>
              </a:rPr>
              <a:t>environs.</a:t>
            </a:r>
            <a:r>
              <a:rPr lang="fr-CH" sz="1700" b="1" dirty="0">
                <a:solidFill>
                  <a:schemeClr val="bg2">
                    <a:lumMod val="50000"/>
                  </a:schemeClr>
                </a:solidFill>
              </a:rPr>
              <a:t/>
            </a:r>
            <a:br>
              <a:rPr lang="fr-CH" sz="1700" b="1" dirty="0">
                <a:solidFill>
                  <a:schemeClr val="bg2">
                    <a:lumMod val="50000"/>
                  </a:schemeClr>
                </a:solidFill>
              </a:rPr>
            </a:br>
            <a:r>
              <a:rPr lang="fr-CH" sz="1700" b="1" dirty="0">
                <a:solidFill>
                  <a:schemeClr val="bg2">
                    <a:lumMod val="50000"/>
                  </a:schemeClr>
                </a:solidFill>
              </a:rPr>
              <a:t>4.	La </a:t>
            </a:r>
            <a:r>
              <a:rPr lang="fr-CH" sz="1700" b="1" dirty="0" smtClean="0">
                <a:solidFill>
                  <a:schemeClr val="bg2">
                    <a:lumMod val="50000"/>
                  </a:schemeClr>
                </a:solidFill>
              </a:rPr>
              <a:t>Côte.</a:t>
            </a:r>
            <a:r>
              <a:rPr lang="fr-CH" sz="1700" b="1" dirty="0">
                <a:solidFill>
                  <a:schemeClr val="bg2">
                    <a:lumMod val="50000"/>
                  </a:schemeClr>
                </a:solidFill>
              </a:rPr>
              <a:t/>
            </a:r>
            <a:br>
              <a:rPr lang="fr-CH" sz="1700" b="1" dirty="0">
                <a:solidFill>
                  <a:schemeClr val="bg2">
                    <a:lumMod val="50000"/>
                  </a:schemeClr>
                </a:solidFill>
              </a:rPr>
            </a:br>
            <a:r>
              <a:rPr lang="fr-CH" sz="1700" b="1" dirty="0">
                <a:solidFill>
                  <a:schemeClr val="bg2">
                    <a:lumMod val="50000"/>
                  </a:schemeClr>
                </a:solidFill>
              </a:rPr>
              <a:t>5.	Nord Vaudois et </a:t>
            </a:r>
            <a:r>
              <a:rPr lang="fr-CH" sz="1700" b="1" dirty="0" smtClean="0">
                <a:solidFill>
                  <a:schemeClr val="bg2">
                    <a:lumMod val="50000"/>
                  </a:schemeClr>
                </a:solidFill>
              </a:rPr>
              <a:t>Broye.</a:t>
            </a:r>
            <a:r>
              <a:rPr lang="fr-CH" sz="1700" b="1" dirty="0">
                <a:solidFill>
                  <a:schemeClr val="bg2">
                    <a:lumMod val="50000"/>
                  </a:schemeClr>
                </a:solidFill>
              </a:rPr>
              <a:t/>
            </a:r>
            <a:br>
              <a:rPr lang="fr-CH" sz="1700" b="1" dirty="0">
                <a:solidFill>
                  <a:schemeClr val="bg2">
                    <a:lumMod val="50000"/>
                  </a:schemeClr>
                </a:solidFill>
              </a:rPr>
            </a:br>
            <a:r>
              <a:rPr lang="fr-CH" sz="1700" b="1" dirty="0">
                <a:solidFill>
                  <a:schemeClr val="bg2">
                    <a:lumMod val="50000"/>
                  </a:schemeClr>
                </a:solidFill>
              </a:rPr>
              <a:t>6.	</a:t>
            </a:r>
            <a:r>
              <a:rPr lang="fr-CH" sz="1700" b="1" dirty="0" smtClean="0">
                <a:solidFill>
                  <a:schemeClr val="bg2">
                    <a:lumMod val="50000"/>
                  </a:schemeClr>
                </a:solidFill>
              </a:rPr>
              <a:t>Fribourg.</a:t>
            </a:r>
            <a:br>
              <a:rPr lang="fr-CH" sz="1700" b="1" dirty="0" smtClean="0">
                <a:solidFill>
                  <a:schemeClr val="bg2">
                    <a:lumMod val="50000"/>
                  </a:schemeClr>
                </a:solidFill>
              </a:rPr>
            </a:br>
            <a:r>
              <a:rPr lang="fr-CH" sz="1700" b="1" dirty="0" smtClean="0">
                <a:solidFill>
                  <a:schemeClr val="bg2">
                    <a:lumMod val="50000"/>
                  </a:schemeClr>
                </a:solidFill>
              </a:rPr>
              <a:t/>
            </a:r>
            <a:br>
              <a:rPr lang="fr-CH" sz="1700" b="1" dirty="0" smtClean="0">
                <a:solidFill>
                  <a:schemeClr val="bg2">
                    <a:lumMod val="50000"/>
                  </a:schemeClr>
                </a:solidFill>
              </a:rPr>
            </a:br>
            <a:r>
              <a:rPr lang="fr-CH" sz="1700" b="1" dirty="0" smtClean="0">
                <a:solidFill>
                  <a:schemeClr val="bg2">
                    <a:lumMod val="50000"/>
                  </a:schemeClr>
                </a:solidFill>
              </a:rPr>
              <a:t/>
            </a:r>
            <a:br>
              <a:rPr lang="fr-CH" sz="1700" b="1" dirty="0" smtClean="0">
                <a:solidFill>
                  <a:schemeClr val="bg2">
                    <a:lumMod val="50000"/>
                  </a:schemeClr>
                </a:solidFill>
              </a:rPr>
            </a:br>
            <a:r>
              <a:rPr lang="fr-CH" sz="1700" b="1" dirty="0" smtClean="0">
                <a:solidFill>
                  <a:schemeClr val="bg2">
                    <a:lumMod val="50000"/>
                  </a:schemeClr>
                </a:solidFill>
              </a:rPr>
              <a:t/>
            </a:r>
            <a:br>
              <a:rPr lang="fr-CH" sz="1700" b="1" dirty="0" smtClean="0">
                <a:solidFill>
                  <a:schemeClr val="bg2">
                    <a:lumMod val="50000"/>
                  </a:schemeClr>
                </a:solidFill>
              </a:rPr>
            </a:br>
            <a:r>
              <a:rPr lang="fr-CH" sz="1700" b="1" dirty="0" smtClean="0">
                <a:solidFill>
                  <a:schemeClr val="bg2">
                    <a:lumMod val="50000"/>
                  </a:schemeClr>
                </a:solidFill>
              </a:rPr>
              <a:t/>
            </a:r>
            <a:br>
              <a:rPr lang="fr-CH" sz="1700" b="1" dirty="0" smtClean="0">
                <a:solidFill>
                  <a:schemeClr val="bg2">
                    <a:lumMod val="50000"/>
                  </a:schemeClr>
                </a:solidFill>
              </a:rPr>
            </a:br>
            <a:r>
              <a:rPr lang="fr-CH" sz="1700" b="1" dirty="0" smtClean="0">
                <a:solidFill>
                  <a:schemeClr val="bg2">
                    <a:lumMod val="50000"/>
                  </a:schemeClr>
                </a:solidFill>
              </a:rPr>
              <a:t/>
            </a:r>
            <a:br>
              <a:rPr lang="fr-CH" sz="1700" b="1" dirty="0" smtClean="0">
                <a:solidFill>
                  <a:schemeClr val="bg2">
                    <a:lumMod val="50000"/>
                  </a:schemeClr>
                </a:solidFill>
              </a:rPr>
            </a:br>
            <a:endParaRPr lang="fr-CH" sz="1700" b="1" dirty="0" smtClean="0">
              <a:solidFill>
                <a:schemeClr val="bg2">
                  <a:lumMod val="50000"/>
                </a:schemeClr>
              </a:solidFill>
            </a:endParaRPr>
          </a:p>
          <a:p>
            <a:pPr>
              <a:buClr>
                <a:schemeClr val="accent2">
                  <a:lumMod val="75000"/>
                </a:schemeClr>
              </a:buClr>
              <a:buFont typeface="Wingdings" panose="05000000000000000000" pitchFamily="2" charset="2"/>
              <a:buChar char="Ø"/>
            </a:pPr>
            <a:r>
              <a:rPr lang="fr-CH" sz="1700" b="1" dirty="0" smtClean="0">
                <a:solidFill>
                  <a:schemeClr val="bg2">
                    <a:lumMod val="50000"/>
                  </a:schemeClr>
                </a:solidFill>
              </a:rPr>
              <a:t>On a un chef du département «Jeunesse» (qui n’est pas forcément un entraîneur) qui organise et chapeaute tous les entraîneurs, qui contrôle le budget et qui est le représentant au comité AVVF. Il devra être obligatoirement Coach J+S.</a:t>
            </a:r>
            <a:br>
              <a:rPr lang="fr-CH" sz="1700" b="1" dirty="0" smtClean="0">
                <a:solidFill>
                  <a:schemeClr val="bg2">
                    <a:lumMod val="50000"/>
                  </a:schemeClr>
                </a:solidFill>
              </a:rPr>
            </a:br>
            <a:endParaRPr lang="fr-CH" sz="1700" b="1" dirty="0" smtClean="0">
              <a:solidFill>
                <a:schemeClr val="bg2">
                  <a:lumMod val="50000"/>
                </a:schemeClr>
              </a:solidFill>
            </a:endParaRPr>
          </a:p>
          <a:p>
            <a:pPr>
              <a:buClr>
                <a:schemeClr val="accent2">
                  <a:lumMod val="75000"/>
                </a:schemeClr>
              </a:buClr>
              <a:buFont typeface="Wingdings" panose="05000000000000000000" pitchFamily="2" charset="2"/>
              <a:buChar char="Ø"/>
            </a:pPr>
            <a:r>
              <a:rPr lang="fr-CH" sz="1700" b="1" dirty="0" smtClean="0">
                <a:solidFill>
                  <a:schemeClr val="bg2">
                    <a:lumMod val="50000"/>
                  </a:schemeClr>
                </a:solidFill>
              </a:rPr>
              <a:t>Tous les entraîneurs, du club jusqu’au Cadre AVVF, utilisent la méthode Swissping pour suivre la progression des joueurs,</a:t>
            </a:r>
            <a:br>
              <a:rPr lang="fr-CH" sz="1700" b="1" dirty="0" smtClean="0">
                <a:solidFill>
                  <a:schemeClr val="bg2">
                    <a:lumMod val="50000"/>
                  </a:schemeClr>
                </a:solidFill>
              </a:rPr>
            </a:br>
            <a:endParaRPr lang="fr-CH" sz="1700" b="1" dirty="0" smtClean="0">
              <a:solidFill>
                <a:schemeClr val="bg2">
                  <a:lumMod val="50000"/>
                </a:schemeClr>
              </a:solidFill>
            </a:endParaRPr>
          </a:p>
          <a:p>
            <a:pPr>
              <a:buClr>
                <a:schemeClr val="accent2">
                  <a:lumMod val="75000"/>
                </a:schemeClr>
              </a:buClr>
              <a:buFont typeface="Wingdings" panose="05000000000000000000" pitchFamily="2" charset="2"/>
              <a:buChar char="Ø"/>
            </a:pPr>
            <a:r>
              <a:rPr lang="fr-CH" sz="1700" b="1" dirty="0" smtClean="0">
                <a:solidFill>
                  <a:schemeClr val="bg2">
                    <a:lumMod val="50000"/>
                  </a:schemeClr>
                </a:solidFill>
              </a:rPr>
              <a:t>Chaque joueur aura un carnet pour le suivi de sa progression et la communication entre les entraîneurs.</a:t>
            </a:r>
            <a:br>
              <a:rPr lang="fr-CH" sz="1700" b="1" dirty="0" smtClean="0">
                <a:solidFill>
                  <a:schemeClr val="bg2">
                    <a:lumMod val="50000"/>
                  </a:schemeClr>
                </a:solidFill>
              </a:rPr>
            </a:br>
            <a:endParaRPr lang="fr-CH" sz="1700" b="1" dirty="0" smtClean="0">
              <a:solidFill>
                <a:schemeClr val="bg2">
                  <a:lumMod val="50000"/>
                </a:schemeClr>
              </a:solidFill>
            </a:endParaRPr>
          </a:p>
          <a:p>
            <a:pPr>
              <a:buClr>
                <a:schemeClr val="accent2">
                  <a:lumMod val="75000"/>
                </a:schemeClr>
              </a:buClr>
              <a:buFont typeface="Wingdings" panose="05000000000000000000" pitchFamily="2" charset="2"/>
              <a:buChar char="Ø"/>
            </a:pPr>
            <a:r>
              <a:rPr lang="fr-CH" sz="1700" b="1" dirty="0" smtClean="0">
                <a:solidFill>
                  <a:schemeClr val="bg2">
                    <a:lumMod val="50000"/>
                  </a:schemeClr>
                </a:solidFill>
              </a:rPr>
              <a:t>Chaque entraîneur aura la reconnaissance «Kid» pour pouvoir former les jeunes joueurs de moins de 10 ans.</a:t>
            </a:r>
            <a:r>
              <a:rPr lang="fr-CH" sz="2000" b="1" dirty="0" smtClean="0">
                <a:solidFill>
                  <a:schemeClr val="bg2">
                    <a:lumMod val="50000"/>
                  </a:schemeClr>
                </a:solidFill>
              </a:rPr>
              <a:t/>
            </a:r>
            <a:br>
              <a:rPr lang="fr-CH" sz="2000" b="1" dirty="0" smtClean="0">
                <a:solidFill>
                  <a:schemeClr val="bg2">
                    <a:lumMod val="50000"/>
                  </a:schemeClr>
                </a:solidFill>
              </a:rPr>
            </a:br>
            <a:r>
              <a:rPr lang="fr-CH" sz="2000" dirty="0"/>
              <a:t/>
            </a:r>
            <a:br>
              <a:rPr lang="fr-CH" sz="2000" dirty="0"/>
            </a:br>
            <a:r>
              <a:rPr lang="fr-CH" sz="2000" dirty="0"/>
              <a:t/>
            </a:r>
            <a:br>
              <a:rPr lang="fr-CH" sz="2000" dirty="0"/>
            </a:br>
            <a:endParaRPr lang="fr-CH" sz="2000" dirty="0"/>
          </a:p>
          <a:p>
            <a:pPr>
              <a:buClr>
                <a:schemeClr val="accent2">
                  <a:lumMod val="75000"/>
                </a:schemeClr>
              </a:buClr>
              <a:buFont typeface="Wingdings" panose="05000000000000000000" pitchFamily="2" charset="2"/>
              <a:buChar char="Ø"/>
            </a:pPr>
            <a:endParaRPr lang="fr-CH" sz="2000" b="1" dirty="0">
              <a:solidFill>
                <a:schemeClr val="bg2">
                  <a:lumMod val="50000"/>
                </a:schemeClr>
              </a:solidFill>
            </a:endParaRPr>
          </a:p>
        </p:txBody>
      </p:sp>
      <p:graphicFrame>
        <p:nvGraphicFramePr>
          <p:cNvPr id="4" name="Tableau 3"/>
          <p:cNvGraphicFramePr>
            <a:graphicFrameLocks noGrp="1"/>
          </p:cNvGraphicFramePr>
          <p:nvPr>
            <p:extLst>
              <p:ext uri="{D42A27DB-BD31-4B8C-83A1-F6EECF244321}">
                <p14:modId xmlns:p14="http://schemas.microsoft.com/office/powerpoint/2010/main" val="2159751299"/>
              </p:ext>
            </p:extLst>
          </p:nvPr>
        </p:nvGraphicFramePr>
        <p:xfrm>
          <a:off x="5724128" y="2348880"/>
          <a:ext cx="2664296" cy="1776710"/>
        </p:xfrm>
        <a:graphic>
          <a:graphicData uri="http://schemas.openxmlformats.org/drawingml/2006/table">
            <a:tbl>
              <a:tblPr firstRow="1" firstCol="1" bandRow="1">
                <a:tableStyleId>{5C22544A-7EE6-4342-B048-85BDC9FD1C3A}</a:tableStyleId>
              </a:tblPr>
              <a:tblGrid>
                <a:gridCol w="768294"/>
                <a:gridCol w="747884"/>
                <a:gridCol w="1148118"/>
              </a:tblGrid>
              <a:tr h="456904">
                <a:tc gridSpan="3">
                  <a:txBody>
                    <a:bodyPr/>
                    <a:lstStyle/>
                    <a:p>
                      <a:pPr algn="ctr">
                        <a:lnSpc>
                          <a:spcPct val="115000"/>
                        </a:lnSpc>
                        <a:spcAft>
                          <a:spcPts val="0"/>
                        </a:spcAft>
                      </a:pPr>
                      <a:r>
                        <a:rPr lang="fr-CH" sz="1100" dirty="0">
                          <a:effectLst/>
                        </a:rPr>
                        <a:t>Niveau des Joueurs </a:t>
                      </a:r>
                      <a:endParaRPr lang="fr-CH" sz="700" dirty="0">
                        <a:effectLst/>
                        <a:latin typeface="Times New Roman"/>
                        <a:ea typeface="Calibri"/>
                      </a:endParaRPr>
                    </a:p>
                  </a:txBody>
                  <a:tcPr marL="23097" marR="23097" marT="0" marB="0" anchor="ctr"/>
                </a:tc>
                <a:tc hMerge="1">
                  <a:txBody>
                    <a:bodyPr/>
                    <a:lstStyle/>
                    <a:p>
                      <a:endParaRPr lang="fr-CH"/>
                    </a:p>
                  </a:txBody>
                  <a:tcPr/>
                </a:tc>
                <a:tc hMerge="1">
                  <a:txBody>
                    <a:bodyPr/>
                    <a:lstStyle/>
                    <a:p>
                      <a:endParaRPr lang="fr-CH"/>
                    </a:p>
                  </a:txBody>
                  <a:tcPr/>
                </a:tc>
              </a:tr>
              <a:tr h="132641">
                <a:tc rowSpan="2">
                  <a:txBody>
                    <a:bodyPr/>
                    <a:lstStyle/>
                    <a:p>
                      <a:pPr>
                        <a:lnSpc>
                          <a:spcPct val="115000"/>
                        </a:lnSpc>
                        <a:spcAft>
                          <a:spcPts val="0"/>
                        </a:spcAft>
                      </a:pPr>
                      <a:r>
                        <a:rPr lang="fr-CH" sz="600" dirty="0">
                          <a:effectLst/>
                        </a:rPr>
                        <a:t>Niveau</a:t>
                      </a:r>
                      <a:endParaRPr lang="fr-CH" sz="700" dirty="0">
                        <a:effectLst/>
                        <a:latin typeface="Times New Roman"/>
                        <a:ea typeface="Calibri"/>
                      </a:endParaRPr>
                    </a:p>
                  </a:txBody>
                  <a:tcPr marL="23097" marR="23097" marT="0" marB="0" anchor="ctr"/>
                </a:tc>
                <a:tc gridSpan="2">
                  <a:txBody>
                    <a:bodyPr/>
                    <a:lstStyle/>
                    <a:p>
                      <a:pPr algn="ctr">
                        <a:lnSpc>
                          <a:spcPct val="115000"/>
                        </a:lnSpc>
                        <a:spcAft>
                          <a:spcPts val="0"/>
                        </a:spcAft>
                      </a:pPr>
                      <a:r>
                        <a:rPr lang="fr-CH" sz="600" dirty="0">
                          <a:effectLst/>
                        </a:rPr>
                        <a:t>Joueurs</a:t>
                      </a:r>
                      <a:endParaRPr lang="fr-CH" sz="700" dirty="0">
                        <a:effectLst/>
                        <a:latin typeface="Times New Roman"/>
                        <a:ea typeface="Calibri"/>
                      </a:endParaRPr>
                    </a:p>
                  </a:txBody>
                  <a:tcPr marL="23097" marR="23097" marT="0" marB="0" anchor="ctr"/>
                </a:tc>
                <a:tc hMerge="1">
                  <a:txBody>
                    <a:bodyPr/>
                    <a:lstStyle/>
                    <a:p>
                      <a:endParaRPr lang="fr-CH"/>
                    </a:p>
                  </a:txBody>
                  <a:tcPr/>
                </a:tc>
              </a:tr>
              <a:tr h="132641">
                <a:tc vMerge="1">
                  <a:txBody>
                    <a:bodyPr/>
                    <a:lstStyle/>
                    <a:p>
                      <a:endParaRPr lang="fr-CH"/>
                    </a:p>
                  </a:txBody>
                  <a:tcPr/>
                </a:tc>
                <a:tc>
                  <a:txBody>
                    <a:bodyPr/>
                    <a:lstStyle/>
                    <a:p>
                      <a:pPr algn="ctr">
                        <a:lnSpc>
                          <a:spcPct val="115000"/>
                        </a:lnSpc>
                        <a:spcAft>
                          <a:spcPts val="0"/>
                        </a:spcAft>
                      </a:pPr>
                      <a:r>
                        <a:rPr lang="fr-CH" sz="600" dirty="0">
                          <a:effectLst/>
                        </a:rPr>
                        <a:t>Non-licencié</a:t>
                      </a:r>
                      <a:endParaRPr lang="fr-CH" sz="700" dirty="0">
                        <a:effectLst/>
                        <a:latin typeface="Times New Roman"/>
                        <a:ea typeface="Calibri"/>
                      </a:endParaRPr>
                    </a:p>
                  </a:txBody>
                  <a:tcPr marL="23097" marR="23097" marT="0" marB="0" anchor="ctr"/>
                </a:tc>
                <a:tc>
                  <a:txBody>
                    <a:bodyPr/>
                    <a:lstStyle/>
                    <a:p>
                      <a:pPr algn="ctr">
                        <a:lnSpc>
                          <a:spcPct val="115000"/>
                        </a:lnSpc>
                        <a:spcAft>
                          <a:spcPts val="0"/>
                        </a:spcAft>
                      </a:pPr>
                      <a:r>
                        <a:rPr lang="fr-CH" sz="600" dirty="0">
                          <a:effectLst/>
                        </a:rPr>
                        <a:t>Licencié</a:t>
                      </a:r>
                      <a:endParaRPr lang="fr-CH" sz="700" dirty="0">
                        <a:effectLst/>
                        <a:latin typeface="Times New Roman"/>
                        <a:ea typeface="Calibri"/>
                      </a:endParaRPr>
                    </a:p>
                  </a:txBody>
                  <a:tcPr marL="23097" marR="23097" marT="0" marB="0" anchor="ctr"/>
                </a:tc>
              </a:tr>
              <a:tr h="263631">
                <a:tc>
                  <a:txBody>
                    <a:bodyPr/>
                    <a:lstStyle/>
                    <a:p>
                      <a:pPr>
                        <a:lnSpc>
                          <a:spcPct val="115000"/>
                        </a:lnSpc>
                        <a:spcAft>
                          <a:spcPts val="0"/>
                        </a:spcAft>
                      </a:pPr>
                      <a:r>
                        <a:rPr lang="fr-CH" sz="600" dirty="0">
                          <a:effectLst/>
                        </a:rPr>
                        <a:t>Cadres STT (A, B, C)</a:t>
                      </a:r>
                      <a:endParaRPr lang="fr-CH" sz="700" dirty="0">
                        <a:effectLst/>
                        <a:latin typeface="Times New Roman"/>
                        <a:ea typeface="Calibri"/>
                      </a:endParaRPr>
                    </a:p>
                  </a:txBody>
                  <a:tcPr marL="23097" marR="23097" marT="0" marB="0" anchor="ctr"/>
                </a:tc>
                <a:tc>
                  <a:txBody>
                    <a:bodyPr/>
                    <a:lstStyle/>
                    <a:p>
                      <a:pPr algn="ctr">
                        <a:lnSpc>
                          <a:spcPct val="115000"/>
                        </a:lnSpc>
                        <a:spcAft>
                          <a:spcPts val="0"/>
                        </a:spcAft>
                      </a:pPr>
                      <a:r>
                        <a:rPr lang="fr-CH" sz="600" dirty="0">
                          <a:effectLst/>
                        </a:rPr>
                        <a:t>Non</a:t>
                      </a:r>
                      <a:endParaRPr lang="fr-CH" sz="700" dirty="0">
                        <a:effectLst/>
                        <a:latin typeface="Times New Roman"/>
                        <a:ea typeface="Calibri"/>
                      </a:endParaRPr>
                    </a:p>
                  </a:txBody>
                  <a:tcPr marL="23097" marR="23097" marT="0" marB="0" anchor="ctr"/>
                </a:tc>
                <a:tc>
                  <a:txBody>
                    <a:bodyPr/>
                    <a:lstStyle/>
                    <a:p>
                      <a:pPr algn="ctr">
                        <a:lnSpc>
                          <a:spcPct val="115000"/>
                        </a:lnSpc>
                        <a:spcAft>
                          <a:spcPts val="0"/>
                        </a:spcAft>
                      </a:pPr>
                      <a:r>
                        <a:rPr lang="fr-CH" sz="600" dirty="0">
                          <a:effectLst/>
                        </a:rPr>
                        <a:t>Sur test "Piste"</a:t>
                      </a:r>
                      <a:endParaRPr lang="fr-CH" sz="700" dirty="0">
                        <a:effectLst/>
                        <a:latin typeface="Times New Roman"/>
                        <a:ea typeface="Calibri"/>
                      </a:endParaRPr>
                    </a:p>
                  </a:txBody>
                  <a:tcPr marL="23097" marR="23097" marT="0" marB="0" anchor="ctr"/>
                </a:tc>
              </a:tr>
              <a:tr h="263631">
                <a:tc>
                  <a:txBody>
                    <a:bodyPr/>
                    <a:lstStyle/>
                    <a:p>
                      <a:pPr>
                        <a:lnSpc>
                          <a:spcPct val="115000"/>
                        </a:lnSpc>
                        <a:spcAft>
                          <a:spcPts val="0"/>
                        </a:spcAft>
                      </a:pPr>
                      <a:r>
                        <a:rPr lang="fr-CH" sz="600" dirty="0">
                          <a:effectLst/>
                        </a:rPr>
                        <a:t>Cadre AVVF</a:t>
                      </a:r>
                      <a:endParaRPr lang="fr-CH" sz="700" dirty="0">
                        <a:effectLst/>
                        <a:latin typeface="Times New Roman"/>
                        <a:ea typeface="Calibri"/>
                      </a:endParaRPr>
                    </a:p>
                  </a:txBody>
                  <a:tcPr marL="23097" marR="23097" marT="0" marB="0" anchor="ctr"/>
                </a:tc>
                <a:tc>
                  <a:txBody>
                    <a:bodyPr/>
                    <a:lstStyle/>
                    <a:p>
                      <a:pPr algn="ctr">
                        <a:lnSpc>
                          <a:spcPct val="115000"/>
                        </a:lnSpc>
                        <a:spcAft>
                          <a:spcPts val="0"/>
                        </a:spcAft>
                      </a:pPr>
                      <a:r>
                        <a:rPr lang="fr-CH" sz="600" dirty="0">
                          <a:effectLst/>
                        </a:rPr>
                        <a:t>Non</a:t>
                      </a:r>
                      <a:endParaRPr lang="fr-CH" sz="700" dirty="0">
                        <a:effectLst/>
                        <a:latin typeface="Times New Roman"/>
                        <a:ea typeface="Calibri"/>
                      </a:endParaRPr>
                    </a:p>
                  </a:txBody>
                  <a:tcPr marL="23097" marR="23097" marT="0" marB="0" anchor="ctr"/>
                </a:tc>
                <a:tc>
                  <a:txBody>
                    <a:bodyPr/>
                    <a:lstStyle/>
                    <a:p>
                      <a:pPr algn="ctr">
                        <a:lnSpc>
                          <a:spcPct val="115000"/>
                        </a:lnSpc>
                        <a:spcAft>
                          <a:spcPts val="0"/>
                        </a:spcAft>
                      </a:pPr>
                      <a:r>
                        <a:rPr lang="fr-CH" sz="600" dirty="0">
                          <a:effectLst/>
                        </a:rPr>
                        <a:t>D4 à A20</a:t>
                      </a:r>
                      <a:br>
                        <a:rPr lang="fr-CH" sz="600" dirty="0">
                          <a:effectLst/>
                        </a:rPr>
                      </a:br>
                      <a:r>
                        <a:rPr lang="fr-CH" sz="600" dirty="0">
                          <a:effectLst/>
                        </a:rPr>
                        <a:t>ou les 20 meilleurs</a:t>
                      </a:r>
                      <a:endParaRPr lang="fr-CH" sz="700" dirty="0">
                        <a:effectLst/>
                        <a:latin typeface="Times New Roman"/>
                        <a:ea typeface="Calibri"/>
                      </a:endParaRPr>
                    </a:p>
                  </a:txBody>
                  <a:tcPr marL="23097" marR="23097" marT="0" marB="0" anchor="ctr"/>
                </a:tc>
              </a:tr>
              <a:tr h="263631">
                <a:tc>
                  <a:txBody>
                    <a:bodyPr/>
                    <a:lstStyle/>
                    <a:p>
                      <a:pPr>
                        <a:lnSpc>
                          <a:spcPct val="115000"/>
                        </a:lnSpc>
                        <a:spcAft>
                          <a:spcPts val="0"/>
                        </a:spcAft>
                      </a:pPr>
                      <a:r>
                        <a:rPr lang="fr-CH" sz="600" dirty="0">
                          <a:effectLst/>
                        </a:rPr>
                        <a:t>Régionaux</a:t>
                      </a:r>
                      <a:endParaRPr lang="fr-CH" sz="700" dirty="0">
                        <a:effectLst/>
                        <a:latin typeface="Times New Roman"/>
                        <a:ea typeface="Calibri"/>
                      </a:endParaRPr>
                    </a:p>
                  </a:txBody>
                  <a:tcPr marL="23097" marR="23097" marT="0" marB="0" anchor="ctr"/>
                </a:tc>
                <a:tc>
                  <a:txBody>
                    <a:bodyPr/>
                    <a:lstStyle/>
                    <a:p>
                      <a:pPr algn="ctr">
                        <a:lnSpc>
                          <a:spcPct val="115000"/>
                        </a:lnSpc>
                        <a:spcAft>
                          <a:spcPts val="0"/>
                        </a:spcAft>
                      </a:pPr>
                      <a:r>
                        <a:rPr lang="fr-CH" sz="600" dirty="0">
                          <a:effectLst/>
                        </a:rPr>
                        <a:t>Oui</a:t>
                      </a:r>
                      <a:endParaRPr lang="fr-CH" sz="700" dirty="0">
                        <a:effectLst/>
                        <a:latin typeface="Times New Roman"/>
                        <a:ea typeface="Calibri"/>
                      </a:endParaRPr>
                    </a:p>
                  </a:txBody>
                  <a:tcPr marL="23097" marR="23097" marT="0" marB="0" anchor="ctr"/>
                </a:tc>
                <a:tc>
                  <a:txBody>
                    <a:bodyPr/>
                    <a:lstStyle/>
                    <a:p>
                      <a:pPr algn="ctr">
                        <a:lnSpc>
                          <a:spcPct val="115000"/>
                        </a:lnSpc>
                        <a:spcAft>
                          <a:spcPts val="0"/>
                        </a:spcAft>
                      </a:pPr>
                      <a:r>
                        <a:rPr lang="fr-CH" sz="600" dirty="0">
                          <a:effectLst/>
                        </a:rPr>
                        <a:t>D1 à ??</a:t>
                      </a:r>
                      <a:endParaRPr lang="fr-CH" sz="700" dirty="0">
                        <a:effectLst/>
                        <a:latin typeface="Times New Roman"/>
                        <a:ea typeface="Calibri"/>
                      </a:endParaRPr>
                    </a:p>
                  </a:txBody>
                  <a:tcPr marL="23097" marR="23097" marT="0" marB="0" anchor="ctr"/>
                </a:tc>
              </a:tr>
              <a:tr h="263631">
                <a:tc>
                  <a:txBody>
                    <a:bodyPr/>
                    <a:lstStyle/>
                    <a:p>
                      <a:pPr>
                        <a:lnSpc>
                          <a:spcPct val="115000"/>
                        </a:lnSpc>
                        <a:spcAft>
                          <a:spcPts val="0"/>
                        </a:spcAft>
                      </a:pPr>
                      <a:r>
                        <a:rPr lang="fr-CH" sz="600" dirty="0">
                          <a:effectLst/>
                        </a:rPr>
                        <a:t>Clubs</a:t>
                      </a:r>
                      <a:endParaRPr lang="fr-CH" sz="700" dirty="0">
                        <a:effectLst/>
                        <a:latin typeface="Times New Roman"/>
                        <a:ea typeface="Calibri"/>
                      </a:endParaRPr>
                    </a:p>
                  </a:txBody>
                  <a:tcPr marL="23097" marR="23097" marT="0" marB="0" anchor="ctr"/>
                </a:tc>
                <a:tc>
                  <a:txBody>
                    <a:bodyPr/>
                    <a:lstStyle/>
                    <a:p>
                      <a:pPr algn="ctr">
                        <a:lnSpc>
                          <a:spcPct val="115000"/>
                        </a:lnSpc>
                        <a:spcAft>
                          <a:spcPts val="0"/>
                        </a:spcAft>
                      </a:pPr>
                      <a:r>
                        <a:rPr lang="fr-CH" sz="600" dirty="0">
                          <a:effectLst/>
                        </a:rPr>
                        <a:t>Oui</a:t>
                      </a:r>
                      <a:endParaRPr lang="fr-CH" sz="700" dirty="0">
                        <a:effectLst/>
                        <a:latin typeface="Times New Roman"/>
                        <a:ea typeface="Calibri"/>
                      </a:endParaRPr>
                    </a:p>
                  </a:txBody>
                  <a:tcPr marL="23097" marR="23097" marT="0" marB="0" anchor="ctr"/>
                </a:tc>
                <a:tc>
                  <a:txBody>
                    <a:bodyPr/>
                    <a:lstStyle/>
                    <a:p>
                      <a:pPr algn="ctr">
                        <a:lnSpc>
                          <a:spcPct val="115000"/>
                        </a:lnSpc>
                        <a:spcAft>
                          <a:spcPts val="0"/>
                        </a:spcAft>
                      </a:pPr>
                      <a:r>
                        <a:rPr lang="fr-CH" sz="600" dirty="0">
                          <a:effectLst/>
                        </a:rPr>
                        <a:t>D1 à ??</a:t>
                      </a:r>
                      <a:endParaRPr lang="fr-CH" sz="700" dirty="0">
                        <a:effectLst/>
                        <a:latin typeface="Times New Roman"/>
                        <a:ea typeface="Calibri"/>
                      </a:endParaRPr>
                    </a:p>
                  </a:txBody>
                  <a:tcPr marL="23097" marR="23097" marT="0" marB="0" anchor="ctr"/>
                </a:tc>
              </a:tr>
            </a:tbl>
          </a:graphicData>
        </a:graphic>
      </p:graphicFrame>
    </p:spTree>
    <p:extLst>
      <p:ext uri="{BB962C8B-B14F-4D97-AF65-F5344CB8AC3E}">
        <p14:creationId xmlns:p14="http://schemas.microsoft.com/office/powerpoint/2010/main" val="28568574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H" dirty="0" smtClean="0">
                <a:solidFill>
                  <a:schemeClr val="bg2">
                    <a:lumMod val="50000"/>
                  </a:schemeClr>
                </a:solidFill>
              </a:rPr>
              <a:t>PROJET avec six régions</a:t>
            </a:r>
            <a:endParaRPr lang="fr-CH" dirty="0">
              <a:solidFill>
                <a:schemeClr val="bg2">
                  <a:lumMod val="50000"/>
                </a:schemeClr>
              </a:solidFill>
            </a:endParaRPr>
          </a:p>
        </p:txBody>
      </p:sp>
      <p:sp>
        <p:nvSpPr>
          <p:cNvPr id="3" name="Espace réservé du contenu 2"/>
          <p:cNvSpPr>
            <a:spLocks noGrp="1"/>
          </p:cNvSpPr>
          <p:nvPr>
            <p:ph idx="1"/>
          </p:nvPr>
        </p:nvSpPr>
        <p:spPr>
          <a:xfrm>
            <a:off x="304800" y="1554162"/>
            <a:ext cx="8686800" cy="4971182"/>
          </a:xfrm>
        </p:spPr>
        <p:txBody>
          <a:bodyPr>
            <a:normAutofit/>
          </a:bodyPr>
          <a:lstStyle/>
          <a:p>
            <a:pPr marL="0" indent="0">
              <a:buClr>
                <a:schemeClr val="accent2">
                  <a:lumMod val="75000"/>
                </a:schemeClr>
              </a:buClr>
              <a:buNone/>
            </a:pPr>
            <a:r>
              <a:rPr lang="fr-CH" sz="2000" b="1" dirty="0" smtClean="0">
                <a:solidFill>
                  <a:schemeClr val="bg2">
                    <a:lumMod val="50000"/>
                  </a:schemeClr>
                </a:solidFill>
              </a:rPr>
              <a:t/>
            </a:r>
            <a:br>
              <a:rPr lang="fr-CH" sz="2000" b="1" dirty="0" smtClean="0">
                <a:solidFill>
                  <a:schemeClr val="bg2">
                    <a:lumMod val="50000"/>
                  </a:schemeClr>
                </a:solidFill>
              </a:rPr>
            </a:br>
            <a:r>
              <a:rPr lang="fr-CH" sz="2000" dirty="0"/>
              <a:t/>
            </a:r>
            <a:br>
              <a:rPr lang="fr-CH" sz="2000" dirty="0"/>
            </a:br>
            <a:r>
              <a:rPr lang="fr-CH" sz="2000" dirty="0"/>
              <a:t/>
            </a:r>
            <a:br>
              <a:rPr lang="fr-CH" sz="2000" dirty="0"/>
            </a:br>
            <a:endParaRPr lang="fr-CH" sz="2000" dirty="0"/>
          </a:p>
          <a:p>
            <a:pPr>
              <a:buClr>
                <a:schemeClr val="accent2">
                  <a:lumMod val="75000"/>
                </a:schemeClr>
              </a:buClr>
              <a:buFont typeface="Wingdings" panose="05000000000000000000" pitchFamily="2" charset="2"/>
              <a:buChar char="Ø"/>
            </a:pPr>
            <a:endParaRPr lang="fr-CH" sz="2000" b="1" dirty="0">
              <a:solidFill>
                <a:schemeClr val="bg2">
                  <a:lumMod val="50000"/>
                </a:schemeClr>
              </a:solidFill>
            </a:endParaRPr>
          </a:p>
        </p:txBody>
      </p:sp>
      <p:pic>
        <p:nvPicPr>
          <p:cNvPr id="5" name="Imag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7584" y="908720"/>
            <a:ext cx="7497378" cy="5813805"/>
          </a:xfrm>
          <a:prstGeom prst="rect">
            <a:avLst/>
          </a:prstGeom>
        </p:spPr>
      </p:pic>
    </p:spTree>
    <p:extLst>
      <p:ext uri="{BB962C8B-B14F-4D97-AF65-F5344CB8AC3E}">
        <p14:creationId xmlns:p14="http://schemas.microsoft.com/office/powerpoint/2010/main" val="24569461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CH" dirty="0" smtClean="0">
                <a:solidFill>
                  <a:schemeClr val="bg2">
                    <a:lumMod val="50000"/>
                  </a:schemeClr>
                </a:solidFill>
              </a:rPr>
              <a:t>PROJET avec six régions et le nombre de joueurs licencies par région</a:t>
            </a:r>
            <a:endParaRPr lang="fr-CH" dirty="0">
              <a:solidFill>
                <a:schemeClr val="bg2">
                  <a:lumMod val="50000"/>
                </a:schemeClr>
              </a:solidFill>
            </a:endParaRPr>
          </a:p>
        </p:txBody>
      </p:sp>
      <p:sp>
        <p:nvSpPr>
          <p:cNvPr id="3" name="Espace réservé du contenu 2"/>
          <p:cNvSpPr>
            <a:spLocks noGrp="1"/>
          </p:cNvSpPr>
          <p:nvPr>
            <p:ph idx="1"/>
          </p:nvPr>
        </p:nvSpPr>
        <p:spPr>
          <a:xfrm>
            <a:off x="304800" y="1554162"/>
            <a:ext cx="8686800" cy="4971182"/>
          </a:xfrm>
        </p:spPr>
        <p:txBody>
          <a:bodyPr>
            <a:normAutofit/>
          </a:bodyPr>
          <a:lstStyle/>
          <a:p>
            <a:pPr marL="0" indent="0">
              <a:buClr>
                <a:schemeClr val="accent2">
                  <a:lumMod val="75000"/>
                </a:schemeClr>
              </a:buClr>
              <a:buNone/>
            </a:pPr>
            <a:r>
              <a:rPr lang="fr-CH" sz="2000" b="1" dirty="0" smtClean="0">
                <a:solidFill>
                  <a:schemeClr val="bg2">
                    <a:lumMod val="50000"/>
                  </a:schemeClr>
                </a:solidFill>
              </a:rPr>
              <a:t/>
            </a:r>
            <a:br>
              <a:rPr lang="fr-CH" sz="2000" b="1" dirty="0" smtClean="0">
                <a:solidFill>
                  <a:schemeClr val="bg2">
                    <a:lumMod val="50000"/>
                  </a:schemeClr>
                </a:solidFill>
              </a:rPr>
            </a:br>
            <a:r>
              <a:rPr lang="fr-CH" sz="2000" dirty="0"/>
              <a:t/>
            </a:r>
            <a:br>
              <a:rPr lang="fr-CH" sz="2000" dirty="0"/>
            </a:br>
            <a:r>
              <a:rPr lang="fr-CH" sz="2000" dirty="0"/>
              <a:t/>
            </a:r>
            <a:br>
              <a:rPr lang="fr-CH" sz="2000" dirty="0"/>
            </a:br>
            <a:endParaRPr lang="fr-CH" sz="2000" dirty="0"/>
          </a:p>
          <a:p>
            <a:pPr>
              <a:buClr>
                <a:schemeClr val="accent2">
                  <a:lumMod val="75000"/>
                </a:schemeClr>
              </a:buClr>
              <a:buFont typeface="Wingdings" panose="05000000000000000000" pitchFamily="2" charset="2"/>
              <a:buChar char="Ø"/>
            </a:pPr>
            <a:endParaRPr lang="fr-CH" sz="2000" b="1" dirty="0">
              <a:solidFill>
                <a:schemeClr val="bg2">
                  <a:lumMod val="50000"/>
                </a:schemeClr>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6795" y="1340768"/>
            <a:ext cx="8783062" cy="49685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355658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H" dirty="0" smtClean="0">
                <a:solidFill>
                  <a:schemeClr val="bg2">
                    <a:lumMod val="50000"/>
                  </a:schemeClr>
                </a:solidFill>
              </a:rPr>
              <a:t>Entraineurs et </a:t>
            </a:r>
            <a:r>
              <a:rPr lang="fr-CH" dirty="0" err="1" smtClean="0">
                <a:solidFill>
                  <a:schemeClr val="bg2">
                    <a:lumMod val="50000"/>
                  </a:schemeClr>
                </a:solidFill>
              </a:rPr>
              <a:t>sparring</a:t>
            </a:r>
            <a:r>
              <a:rPr lang="fr-CH" dirty="0" smtClean="0">
                <a:solidFill>
                  <a:schemeClr val="bg2">
                    <a:lumMod val="50000"/>
                  </a:schemeClr>
                </a:solidFill>
              </a:rPr>
              <a:t> </a:t>
            </a:r>
            <a:r>
              <a:rPr lang="fr-CH" dirty="0" err="1" smtClean="0">
                <a:solidFill>
                  <a:schemeClr val="bg2">
                    <a:lumMod val="50000"/>
                  </a:schemeClr>
                </a:solidFill>
              </a:rPr>
              <a:t>partners</a:t>
            </a:r>
            <a:endParaRPr lang="fr-CH" dirty="0">
              <a:solidFill>
                <a:schemeClr val="bg2">
                  <a:lumMod val="50000"/>
                </a:schemeClr>
              </a:solidFill>
            </a:endParaRPr>
          </a:p>
        </p:txBody>
      </p:sp>
      <p:sp>
        <p:nvSpPr>
          <p:cNvPr id="3" name="Espace réservé du contenu 2"/>
          <p:cNvSpPr>
            <a:spLocks noGrp="1"/>
          </p:cNvSpPr>
          <p:nvPr>
            <p:ph idx="1"/>
          </p:nvPr>
        </p:nvSpPr>
        <p:spPr>
          <a:xfrm>
            <a:off x="304800" y="1554162"/>
            <a:ext cx="8371656" cy="4971182"/>
          </a:xfrm>
        </p:spPr>
        <p:txBody>
          <a:bodyPr>
            <a:normAutofit/>
          </a:bodyPr>
          <a:lstStyle/>
          <a:p>
            <a:pPr>
              <a:buClr>
                <a:schemeClr val="accent2">
                  <a:lumMod val="75000"/>
                </a:schemeClr>
              </a:buClr>
              <a:buFont typeface="Wingdings" panose="05000000000000000000" pitchFamily="2" charset="2"/>
              <a:buChar char="Ø"/>
            </a:pPr>
            <a:r>
              <a:rPr lang="fr-CH" sz="1700" b="1" dirty="0">
                <a:solidFill>
                  <a:schemeClr val="bg2">
                    <a:lumMod val="50000"/>
                  </a:schemeClr>
                </a:solidFill>
              </a:rPr>
              <a:t>Le Responsable-coach Jeunesse est Fabrice </a:t>
            </a:r>
            <a:r>
              <a:rPr lang="fr-CH" sz="1700" b="1" dirty="0" err="1">
                <a:solidFill>
                  <a:schemeClr val="bg2">
                    <a:lumMod val="50000"/>
                  </a:schemeClr>
                </a:solidFill>
              </a:rPr>
              <a:t>Descloux</a:t>
            </a:r>
            <a:r>
              <a:rPr lang="fr-CH" sz="1700" b="1" dirty="0">
                <a:solidFill>
                  <a:schemeClr val="bg2">
                    <a:lumMod val="50000"/>
                  </a:schemeClr>
                </a:solidFill>
              </a:rPr>
              <a:t>.</a:t>
            </a:r>
          </a:p>
          <a:p>
            <a:pPr>
              <a:buClr>
                <a:schemeClr val="accent2">
                  <a:lumMod val="75000"/>
                </a:schemeClr>
              </a:buClr>
              <a:buFont typeface="Wingdings" panose="05000000000000000000" pitchFamily="2" charset="2"/>
              <a:buChar char="Ø"/>
            </a:pPr>
            <a:endParaRPr lang="fr-CH" sz="1700" b="1" dirty="0" smtClean="0">
              <a:solidFill>
                <a:schemeClr val="bg2">
                  <a:lumMod val="50000"/>
                </a:schemeClr>
              </a:solidFill>
            </a:endParaRPr>
          </a:p>
          <a:p>
            <a:pPr>
              <a:buClr>
                <a:schemeClr val="accent2">
                  <a:lumMod val="75000"/>
                </a:schemeClr>
              </a:buClr>
              <a:buFont typeface="Wingdings" panose="05000000000000000000" pitchFamily="2" charset="2"/>
              <a:buChar char="Ø"/>
            </a:pPr>
            <a:r>
              <a:rPr lang="fr-CH" sz="1700" b="1" dirty="0" smtClean="0">
                <a:solidFill>
                  <a:schemeClr val="bg2">
                    <a:lumMod val="50000"/>
                  </a:schemeClr>
                </a:solidFill>
              </a:rPr>
              <a:t>L’entraîneur responsable est Origène </a:t>
            </a:r>
            <a:r>
              <a:rPr lang="fr-CH" sz="1700" b="1" dirty="0" err="1" smtClean="0">
                <a:solidFill>
                  <a:schemeClr val="bg2">
                    <a:lumMod val="50000"/>
                  </a:schemeClr>
                </a:solidFill>
              </a:rPr>
              <a:t>Nyanguile</a:t>
            </a:r>
            <a:r>
              <a:rPr lang="fr-CH" sz="1700" b="1" dirty="0" smtClean="0">
                <a:solidFill>
                  <a:schemeClr val="bg2">
                    <a:lumMod val="50000"/>
                  </a:schemeClr>
                </a:solidFill>
              </a:rPr>
              <a:t> (077 424 1337, onyanguile@netplus.ch)</a:t>
            </a:r>
            <a:br>
              <a:rPr lang="fr-CH" sz="1700" b="1" dirty="0" smtClean="0">
                <a:solidFill>
                  <a:schemeClr val="bg2">
                    <a:lumMod val="50000"/>
                  </a:schemeClr>
                </a:solidFill>
              </a:rPr>
            </a:br>
            <a:endParaRPr lang="fr-CH" sz="1700" b="1" dirty="0">
              <a:solidFill>
                <a:schemeClr val="bg2">
                  <a:lumMod val="50000"/>
                </a:schemeClr>
              </a:solidFill>
            </a:endParaRPr>
          </a:p>
          <a:p>
            <a:pPr>
              <a:buClr>
                <a:schemeClr val="accent2">
                  <a:lumMod val="75000"/>
                </a:schemeClr>
              </a:buClr>
              <a:buFont typeface="Wingdings" panose="05000000000000000000" pitchFamily="2" charset="2"/>
              <a:buChar char="Ø"/>
            </a:pPr>
            <a:r>
              <a:rPr lang="fr-CH" sz="1700" b="1" dirty="0" smtClean="0">
                <a:solidFill>
                  <a:schemeClr val="bg2">
                    <a:lumMod val="50000"/>
                  </a:schemeClr>
                </a:solidFill>
              </a:rPr>
              <a:t>L’entraîneur remplaçant est Emmanuel </a:t>
            </a:r>
            <a:r>
              <a:rPr lang="fr-CH" sz="1700" b="1" dirty="0" err="1" smtClean="0">
                <a:solidFill>
                  <a:schemeClr val="bg2">
                    <a:lumMod val="50000"/>
                  </a:schemeClr>
                </a:solidFill>
              </a:rPr>
              <a:t>Theler</a:t>
            </a:r>
            <a:r>
              <a:rPr lang="fr-CH" sz="1700" b="1" dirty="0">
                <a:solidFill>
                  <a:schemeClr val="bg2">
                    <a:lumMod val="50000"/>
                  </a:schemeClr>
                </a:solidFill>
              </a:rPr>
              <a:t> </a:t>
            </a:r>
            <a:r>
              <a:rPr lang="fr-CH" sz="1700" b="1" dirty="0" smtClean="0">
                <a:solidFill>
                  <a:schemeClr val="bg2">
                    <a:lumMod val="50000"/>
                  </a:schemeClr>
                </a:solidFill>
              </a:rPr>
              <a:t>(</a:t>
            </a:r>
            <a:r>
              <a:rPr lang="fr-CH" sz="1700" b="1" dirty="0">
                <a:solidFill>
                  <a:schemeClr val="bg2">
                    <a:lumMod val="50000"/>
                  </a:schemeClr>
                </a:solidFill>
              </a:rPr>
              <a:t>079</a:t>
            </a:r>
            <a:r>
              <a:rPr lang="fr-CH" sz="1800" dirty="0">
                <a:solidFill>
                  <a:srgbClr val="1F497D"/>
                </a:solidFill>
              </a:rPr>
              <a:t>/ </a:t>
            </a:r>
            <a:r>
              <a:rPr lang="fr-CH" sz="1700" b="1" dirty="0">
                <a:solidFill>
                  <a:schemeClr val="bg2">
                    <a:lumMod val="50000"/>
                  </a:schemeClr>
                </a:solidFill>
              </a:rPr>
              <a:t>734.01.15</a:t>
            </a:r>
            <a:r>
              <a:rPr lang="fr-CH" sz="1800" dirty="0" smtClean="0">
                <a:solidFill>
                  <a:srgbClr val="1F497D"/>
                </a:solidFill>
              </a:rPr>
              <a:t>, </a:t>
            </a:r>
            <a:r>
              <a:rPr lang="fr-CH" sz="1700" b="1" dirty="0" smtClean="0">
                <a:solidFill>
                  <a:schemeClr val="bg2">
                    <a:lumMod val="50000"/>
                  </a:schemeClr>
                </a:solidFill>
                <a:hlinkClick r:id="rId2"/>
              </a:rPr>
              <a:t>theler@netplus.ch</a:t>
            </a:r>
            <a:r>
              <a:rPr lang="fr-CH" sz="1700" b="1" dirty="0" smtClean="0">
                <a:solidFill>
                  <a:schemeClr val="bg2">
                    <a:lumMod val="50000"/>
                  </a:schemeClr>
                </a:solidFill>
              </a:rPr>
              <a:t>)</a:t>
            </a:r>
            <a:endParaRPr lang="fr-CH" sz="1600" b="1" dirty="0">
              <a:solidFill>
                <a:schemeClr val="bg2">
                  <a:lumMod val="50000"/>
                </a:schemeClr>
              </a:solidFill>
            </a:endParaRPr>
          </a:p>
          <a:p>
            <a:pPr>
              <a:buClr>
                <a:schemeClr val="accent2">
                  <a:lumMod val="75000"/>
                </a:schemeClr>
              </a:buClr>
              <a:buFont typeface="Wingdings" panose="05000000000000000000" pitchFamily="2" charset="2"/>
              <a:buChar char="Ø"/>
            </a:pPr>
            <a:endParaRPr lang="fr-CH" sz="1600" b="1" dirty="0">
              <a:solidFill>
                <a:schemeClr val="bg2">
                  <a:lumMod val="50000"/>
                </a:schemeClr>
              </a:solidFill>
            </a:endParaRPr>
          </a:p>
          <a:p>
            <a:pPr>
              <a:buClr>
                <a:schemeClr val="accent2">
                  <a:lumMod val="75000"/>
                </a:schemeClr>
              </a:buClr>
              <a:buFont typeface="Wingdings" panose="05000000000000000000" pitchFamily="2" charset="2"/>
              <a:buChar char="Ø"/>
            </a:pPr>
            <a:r>
              <a:rPr lang="fr-CH" sz="1600" b="1" dirty="0" smtClean="0">
                <a:solidFill>
                  <a:schemeClr val="bg2">
                    <a:lumMod val="50000"/>
                  </a:schemeClr>
                </a:solidFill>
              </a:rPr>
              <a:t>Les </a:t>
            </a:r>
            <a:r>
              <a:rPr lang="fr-CH" sz="1600" b="1" dirty="0" err="1" smtClean="0">
                <a:solidFill>
                  <a:schemeClr val="bg2">
                    <a:lumMod val="50000"/>
                  </a:schemeClr>
                </a:solidFill>
              </a:rPr>
              <a:t>sparrings</a:t>
            </a:r>
            <a:r>
              <a:rPr lang="fr-CH" sz="1600" b="1" dirty="0" smtClean="0">
                <a:solidFill>
                  <a:schemeClr val="bg2">
                    <a:lumMod val="50000"/>
                  </a:schemeClr>
                </a:solidFill>
              </a:rPr>
              <a:t> </a:t>
            </a:r>
            <a:r>
              <a:rPr lang="fr-CH" sz="1600" b="1" dirty="0" err="1" smtClean="0">
                <a:solidFill>
                  <a:schemeClr val="bg2">
                    <a:lumMod val="50000"/>
                  </a:schemeClr>
                </a:solidFill>
              </a:rPr>
              <a:t>partners</a:t>
            </a:r>
            <a:r>
              <a:rPr lang="fr-CH" sz="1600" b="1" dirty="0" smtClean="0">
                <a:solidFill>
                  <a:schemeClr val="bg2">
                    <a:lumMod val="50000"/>
                  </a:schemeClr>
                </a:solidFill>
              </a:rPr>
              <a:t> seront Mathias </a:t>
            </a:r>
            <a:r>
              <a:rPr lang="fr-CH" sz="1600" b="1" dirty="0" err="1" smtClean="0">
                <a:solidFill>
                  <a:schemeClr val="bg2">
                    <a:lumMod val="50000"/>
                  </a:schemeClr>
                </a:solidFill>
              </a:rPr>
              <a:t>Huter</a:t>
            </a:r>
            <a:r>
              <a:rPr lang="fr-CH" sz="1600" b="1" dirty="0" smtClean="0">
                <a:solidFill>
                  <a:schemeClr val="bg2">
                    <a:lumMod val="50000"/>
                  </a:schemeClr>
                </a:solidFill>
              </a:rPr>
              <a:t> et Fabian </a:t>
            </a:r>
            <a:r>
              <a:rPr lang="fr-CH" sz="1600" b="1" dirty="0" err="1" smtClean="0">
                <a:solidFill>
                  <a:schemeClr val="bg2">
                    <a:lumMod val="50000"/>
                  </a:schemeClr>
                </a:solidFill>
              </a:rPr>
              <a:t>Lenggenhager</a:t>
            </a:r>
            <a:r>
              <a:rPr lang="fr-CH" sz="1600" b="1" dirty="0" smtClean="0">
                <a:solidFill>
                  <a:schemeClr val="bg2">
                    <a:lumMod val="50000"/>
                  </a:schemeClr>
                </a:solidFill>
              </a:rPr>
              <a:t> </a:t>
            </a:r>
            <a:r>
              <a:rPr lang="fr-CH" sz="2000" dirty="0" smtClean="0"/>
              <a:t/>
            </a:r>
            <a:br>
              <a:rPr lang="fr-CH" sz="2000" dirty="0" smtClean="0"/>
            </a:br>
            <a:r>
              <a:rPr lang="fr-CH" sz="2000" dirty="0" smtClean="0"/>
              <a:t/>
            </a:r>
            <a:br>
              <a:rPr lang="fr-CH" sz="2000" dirty="0" smtClean="0"/>
            </a:br>
            <a:endParaRPr lang="fr-CH" sz="2000" dirty="0"/>
          </a:p>
          <a:p>
            <a:pPr>
              <a:buClr>
                <a:schemeClr val="accent2">
                  <a:lumMod val="75000"/>
                </a:schemeClr>
              </a:buClr>
              <a:buFont typeface="Wingdings" panose="05000000000000000000" pitchFamily="2" charset="2"/>
              <a:buChar char="Ø"/>
            </a:pPr>
            <a:endParaRPr lang="fr-CH" sz="2000" b="1" dirty="0">
              <a:solidFill>
                <a:schemeClr val="bg2">
                  <a:lumMod val="50000"/>
                </a:schemeClr>
              </a:solidFill>
            </a:endParaRPr>
          </a:p>
        </p:txBody>
      </p:sp>
      <p:pic>
        <p:nvPicPr>
          <p:cNvPr id="5" name="Imag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80112" y="3590256"/>
            <a:ext cx="2307554" cy="3267744"/>
          </a:xfrm>
          <a:prstGeom prst="roundRect">
            <a:avLst>
              <a:gd name="adj" fmla="val 16667"/>
            </a:avLst>
          </a:prstGeom>
          <a:noFill/>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extLst>
      <p:ext uri="{BB962C8B-B14F-4D97-AF65-F5344CB8AC3E}">
        <p14:creationId xmlns:p14="http://schemas.microsoft.com/office/powerpoint/2010/main" val="27823567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H" dirty="0" smtClean="0">
                <a:solidFill>
                  <a:schemeClr val="bg2">
                    <a:lumMod val="50000"/>
                  </a:schemeClr>
                </a:solidFill>
              </a:rPr>
              <a:t>Participation et frais</a:t>
            </a:r>
            <a:endParaRPr lang="fr-CH" dirty="0">
              <a:solidFill>
                <a:schemeClr val="bg2">
                  <a:lumMod val="50000"/>
                </a:schemeClr>
              </a:solidFill>
            </a:endParaRPr>
          </a:p>
        </p:txBody>
      </p:sp>
      <p:sp>
        <p:nvSpPr>
          <p:cNvPr id="3" name="Espace réservé du contenu 2"/>
          <p:cNvSpPr>
            <a:spLocks noGrp="1"/>
          </p:cNvSpPr>
          <p:nvPr>
            <p:ph idx="1"/>
          </p:nvPr>
        </p:nvSpPr>
        <p:spPr>
          <a:xfrm>
            <a:off x="304800" y="1554162"/>
            <a:ext cx="8371656" cy="4971182"/>
          </a:xfrm>
        </p:spPr>
        <p:txBody>
          <a:bodyPr>
            <a:normAutofit fontScale="92500" lnSpcReduction="20000"/>
          </a:bodyPr>
          <a:lstStyle/>
          <a:p>
            <a:pPr>
              <a:buClr>
                <a:schemeClr val="accent2">
                  <a:lumMod val="75000"/>
                </a:schemeClr>
              </a:buClr>
              <a:buFont typeface="Wingdings" panose="05000000000000000000" pitchFamily="2" charset="2"/>
              <a:buChar char="Ø"/>
            </a:pPr>
            <a:endParaRPr lang="fr-CH" sz="1700" b="1" dirty="0" smtClean="0">
              <a:solidFill>
                <a:schemeClr val="bg2">
                  <a:lumMod val="50000"/>
                </a:schemeClr>
              </a:solidFill>
            </a:endParaRPr>
          </a:p>
          <a:p>
            <a:pPr>
              <a:buClr>
                <a:schemeClr val="accent2">
                  <a:lumMod val="75000"/>
                </a:schemeClr>
              </a:buClr>
              <a:buFont typeface="Wingdings" panose="05000000000000000000" pitchFamily="2" charset="2"/>
              <a:buChar char="Ø"/>
            </a:pPr>
            <a:r>
              <a:rPr lang="fr-CH" sz="1700" b="1" dirty="0" smtClean="0">
                <a:solidFill>
                  <a:schemeClr val="bg2">
                    <a:lumMod val="50000"/>
                  </a:schemeClr>
                </a:solidFill>
              </a:rPr>
              <a:t>Les entraînements auront lieu chaque jeudi de 18h00 à 19h30 au local de </a:t>
            </a:r>
            <a:r>
              <a:rPr lang="fr-CH" sz="1700" b="1" dirty="0" err="1" smtClean="0">
                <a:solidFill>
                  <a:schemeClr val="bg2">
                    <a:lumMod val="50000"/>
                  </a:schemeClr>
                </a:solidFill>
              </a:rPr>
              <a:t>Guillamo</a:t>
            </a:r>
            <a:r>
              <a:rPr lang="fr-CH" sz="1700" b="1" dirty="0" smtClean="0">
                <a:solidFill>
                  <a:schemeClr val="bg2">
                    <a:lumMod val="50000"/>
                  </a:schemeClr>
                </a:solidFill>
              </a:rPr>
              <a:t> sauf pendant les vacances scolaires (34 jeudi</a:t>
            </a:r>
            <a:r>
              <a:rPr lang="fr-CH" sz="1700" b="1" dirty="0" smtClean="0">
                <a:solidFill>
                  <a:schemeClr val="bg2">
                    <a:lumMod val="50000"/>
                  </a:schemeClr>
                </a:solidFill>
              </a:rPr>
              <a:t>)</a:t>
            </a:r>
          </a:p>
          <a:p>
            <a:pPr>
              <a:buClr>
                <a:schemeClr val="accent2">
                  <a:lumMod val="75000"/>
                </a:schemeClr>
              </a:buClr>
              <a:buFont typeface="Wingdings" panose="05000000000000000000" pitchFamily="2" charset="2"/>
              <a:buChar char="Ø"/>
            </a:pPr>
            <a:endParaRPr lang="fr-CH" sz="1700" b="1" dirty="0">
              <a:solidFill>
                <a:schemeClr val="bg2">
                  <a:lumMod val="50000"/>
                </a:schemeClr>
              </a:solidFill>
            </a:endParaRPr>
          </a:p>
          <a:p>
            <a:pPr>
              <a:buClr>
                <a:schemeClr val="accent2">
                  <a:lumMod val="75000"/>
                </a:schemeClr>
              </a:buClr>
              <a:buFont typeface="Wingdings" panose="05000000000000000000" pitchFamily="2" charset="2"/>
              <a:buChar char="Ø"/>
            </a:pPr>
            <a:r>
              <a:rPr lang="fr-CH" sz="1700" b="1" dirty="0">
                <a:solidFill>
                  <a:schemeClr val="bg2">
                    <a:lumMod val="50000"/>
                  </a:schemeClr>
                </a:solidFill>
              </a:rPr>
              <a:t>La participation aux entraînements est obligatoire (80% au minimum</a:t>
            </a:r>
            <a:r>
              <a:rPr lang="fr-CH" sz="1700" b="1" dirty="0" smtClean="0">
                <a:solidFill>
                  <a:schemeClr val="bg2">
                    <a:lumMod val="50000"/>
                  </a:schemeClr>
                </a:solidFill>
              </a:rPr>
              <a:t>)</a:t>
            </a:r>
            <a:endParaRPr lang="fr-CH" sz="1700" b="1" dirty="0" smtClean="0">
              <a:solidFill>
                <a:schemeClr val="bg2">
                  <a:lumMod val="50000"/>
                </a:schemeClr>
              </a:solidFill>
            </a:endParaRPr>
          </a:p>
          <a:p>
            <a:pPr>
              <a:buClr>
                <a:schemeClr val="accent2">
                  <a:lumMod val="75000"/>
                </a:schemeClr>
              </a:buClr>
              <a:buFont typeface="Wingdings" panose="05000000000000000000" pitchFamily="2" charset="2"/>
              <a:buChar char="Ø"/>
            </a:pPr>
            <a:endParaRPr lang="fr-CH" sz="1700" b="1" dirty="0">
              <a:solidFill>
                <a:schemeClr val="bg2">
                  <a:lumMod val="50000"/>
                </a:schemeClr>
              </a:solidFill>
            </a:endParaRPr>
          </a:p>
          <a:p>
            <a:pPr>
              <a:buClr>
                <a:schemeClr val="accent2">
                  <a:lumMod val="75000"/>
                </a:schemeClr>
              </a:buClr>
              <a:buFont typeface="Wingdings" panose="05000000000000000000" pitchFamily="2" charset="2"/>
              <a:buChar char="Ø"/>
            </a:pPr>
            <a:r>
              <a:rPr lang="fr-CH" sz="1700" b="1" dirty="0" smtClean="0">
                <a:solidFill>
                  <a:schemeClr val="bg2">
                    <a:lumMod val="50000"/>
                  </a:schemeClr>
                </a:solidFill>
              </a:rPr>
              <a:t>Emmanuel </a:t>
            </a:r>
            <a:r>
              <a:rPr lang="fr-CH" sz="1700" b="1" dirty="0" err="1" smtClean="0">
                <a:solidFill>
                  <a:schemeClr val="bg2">
                    <a:lumMod val="50000"/>
                  </a:schemeClr>
                </a:solidFill>
              </a:rPr>
              <a:t>Theler</a:t>
            </a:r>
            <a:r>
              <a:rPr lang="fr-CH" sz="1700" b="1" dirty="0" smtClean="0">
                <a:solidFill>
                  <a:schemeClr val="bg2">
                    <a:lumMod val="50000"/>
                  </a:schemeClr>
                </a:solidFill>
              </a:rPr>
              <a:t> organisera une navette Sion-Sierre</a:t>
            </a:r>
          </a:p>
          <a:p>
            <a:pPr>
              <a:buClr>
                <a:schemeClr val="accent2">
                  <a:lumMod val="75000"/>
                </a:schemeClr>
              </a:buClr>
              <a:buFont typeface="Wingdings" panose="05000000000000000000" pitchFamily="2" charset="2"/>
              <a:buChar char="Ø"/>
            </a:pPr>
            <a:endParaRPr lang="fr-CH" sz="1700" b="1" dirty="0">
              <a:solidFill>
                <a:schemeClr val="bg2">
                  <a:lumMod val="50000"/>
                </a:schemeClr>
              </a:solidFill>
            </a:endParaRPr>
          </a:p>
          <a:p>
            <a:pPr>
              <a:buClr>
                <a:schemeClr val="accent2">
                  <a:lumMod val="75000"/>
                </a:schemeClr>
              </a:buClr>
              <a:buFont typeface="Wingdings" panose="05000000000000000000" pitchFamily="2" charset="2"/>
              <a:buChar char="Ø"/>
            </a:pPr>
            <a:r>
              <a:rPr lang="fr-CH" sz="1700" b="1" dirty="0" smtClean="0">
                <a:solidFill>
                  <a:schemeClr val="bg2">
                    <a:lumMod val="50000"/>
                  </a:schemeClr>
                </a:solidFill>
              </a:rPr>
              <a:t>Arriver à l’heure aux entraînements</a:t>
            </a:r>
          </a:p>
          <a:p>
            <a:pPr>
              <a:buClr>
                <a:schemeClr val="accent2">
                  <a:lumMod val="75000"/>
                </a:schemeClr>
              </a:buClr>
              <a:buFont typeface="Wingdings" panose="05000000000000000000" pitchFamily="2" charset="2"/>
              <a:buChar char="Ø"/>
            </a:pPr>
            <a:endParaRPr lang="fr-CH" sz="1700" b="1" dirty="0">
              <a:solidFill>
                <a:schemeClr val="bg2">
                  <a:lumMod val="50000"/>
                </a:schemeClr>
              </a:solidFill>
            </a:endParaRPr>
          </a:p>
          <a:p>
            <a:pPr>
              <a:buClr>
                <a:schemeClr val="accent2">
                  <a:lumMod val="75000"/>
                </a:schemeClr>
              </a:buClr>
              <a:buFont typeface="Wingdings" panose="05000000000000000000" pitchFamily="2" charset="2"/>
              <a:buChar char="Ø"/>
            </a:pPr>
            <a:r>
              <a:rPr lang="fr-CH" sz="1700" b="1" dirty="0" smtClean="0">
                <a:solidFill>
                  <a:schemeClr val="bg2">
                    <a:lumMod val="50000"/>
                  </a:schemeClr>
                </a:solidFill>
              </a:rPr>
              <a:t>Les frais de 30 entraînements seront payés par l’AVVF et les clubs. Les 4 jeudi restants seront payés par l’AVTT</a:t>
            </a:r>
          </a:p>
          <a:p>
            <a:pPr>
              <a:buClr>
                <a:schemeClr val="accent2">
                  <a:lumMod val="75000"/>
                </a:schemeClr>
              </a:buClr>
              <a:buFont typeface="Wingdings" panose="05000000000000000000" pitchFamily="2" charset="2"/>
              <a:buChar char="Ø"/>
            </a:pPr>
            <a:endParaRPr lang="fr-CH" sz="1700" b="1" dirty="0">
              <a:solidFill>
                <a:schemeClr val="bg2">
                  <a:lumMod val="50000"/>
                </a:schemeClr>
              </a:solidFill>
            </a:endParaRPr>
          </a:p>
          <a:p>
            <a:pPr>
              <a:buClr>
                <a:schemeClr val="accent2">
                  <a:lumMod val="75000"/>
                </a:schemeClr>
              </a:buClr>
              <a:buFont typeface="Wingdings" panose="05000000000000000000" pitchFamily="2" charset="2"/>
              <a:buChar char="Ø"/>
            </a:pPr>
            <a:r>
              <a:rPr lang="fr-CH" sz="1700" b="1" dirty="0" smtClean="0">
                <a:solidFill>
                  <a:schemeClr val="bg2">
                    <a:lumMod val="50000"/>
                  </a:schemeClr>
                </a:solidFill>
              </a:rPr>
              <a:t>Le président de l’AVTT enverra une lettre aux joueurs sélectionnés et une facture pour les 4 jeudi restants</a:t>
            </a:r>
            <a:br>
              <a:rPr lang="fr-CH" sz="1700" b="1" dirty="0" smtClean="0">
                <a:solidFill>
                  <a:schemeClr val="bg2">
                    <a:lumMod val="50000"/>
                  </a:schemeClr>
                </a:solidFill>
              </a:rPr>
            </a:br>
            <a:endParaRPr lang="fr-CH" sz="1700" b="1" dirty="0">
              <a:solidFill>
                <a:schemeClr val="bg2">
                  <a:lumMod val="50000"/>
                </a:schemeClr>
              </a:solidFill>
            </a:endParaRPr>
          </a:p>
          <a:p>
            <a:pPr>
              <a:buClr>
                <a:schemeClr val="accent2">
                  <a:lumMod val="75000"/>
                </a:schemeClr>
              </a:buClr>
              <a:buFont typeface="Wingdings" panose="05000000000000000000" pitchFamily="2" charset="2"/>
              <a:buChar char="Ø"/>
            </a:pPr>
            <a:r>
              <a:rPr lang="fr-CH" sz="1700" b="1" dirty="0" smtClean="0">
                <a:solidFill>
                  <a:schemeClr val="bg2">
                    <a:lumMod val="50000"/>
                  </a:schemeClr>
                </a:solidFill>
              </a:rPr>
              <a:t>Ce montant sera remboursé au joueur en fonction de sa participation</a:t>
            </a:r>
            <a:endParaRPr lang="fr-CH" sz="1600" b="1" dirty="0">
              <a:solidFill>
                <a:schemeClr val="bg2">
                  <a:lumMod val="50000"/>
                </a:schemeClr>
              </a:solidFill>
            </a:endParaRPr>
          </a:p>
          <a:p>
            <a:pPr marL="0" indent="0">
              <a:buClr>
                <a:schemeClr val="accent2">
                  <a:lumMod val="75000"/>
                </a:schemeClr>
              </a:buClr>
              <a:buNone/>
            </a:pPr>
            <a:r>
              <a:rPr lang="fr-CH" sz="2000" dirty="0" smtClean="0"/>
              <a:t/>
            </a:r>
            <a:br>
              <a:rPr lang="fr-CH" sz="2000" dirty="0" smtClean="0"/>
            </a:br>
            <a:endParaRPr lang="fr-CH" sz="2000" dirty="0"/>
          </a:p>
        </p:txBody>
      </p:sp>
    </p:spTree>
    <p:extLst>
      <p:ext uri="{BB962C8B-B14F-4D97-AF65-F5344CB8AC3E}">
        <p14:creationId xmlns:p14="http://schemas.microsoft.com/office/powerpoint/2010/main" val="407229349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romenade">
  <a:themeElements>
    <a:clrScheme name="Élémentaire">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Promenade">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apitaux">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blipFill>
          <a:blip xmlns:r="http://schemas.openxmlformats.org/officeDocument/2006/relationships" r:embed="rId2">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3">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311</Words>
  <Application>Microsoft Office PowerPoint</Application>
  <PresentationFormat>On-screen Show (4:3)</PresentationFormat>
  <Paragraphs>73</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Promenade</vt:lpstr>
      <vt:lpstr>PROJET  POUR  LES  CADRES  avvf </vt:lpstr>
      <vt:lpstr>Historique</vt:lpstr>
      <vt:lpstr>constats</vt:lpstr>
      <vt:lpstr>Réflexion</vt:lpstr>
      <vt:lpstr>PROJET</vt:lpstr>
      <vt:lpstr>PROJET avec six régions</vt:lpstr>
      <vt:lpstr>PROJET avec six régions et le nombre de joueurs licencies par région</vt:lpstr>
      <vt:lpstr>Entraineurs et sparring partners</vt:lpstr>
      <vt:lpstr>Participation et frais</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PROJET  POUR  LES  CADRES</dc:title>
  <dc:creator>Pinou</dc:creator>
  <cp:lastModifiedBy>SInf</cp:lastModifiedBy>
  <cp:revision>52</cp:revision>
  <dcterms:created xsi:type="dcterms:W3CDTF">2015-01-17T17:34:12Z</dcterms:created>
  <dcterms:modified xsi:type="dcterms:W3CDTF">2015-08-27T13:37:52Z</dcterms:modified>
</cp:coreProperties>
</file>